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1pPr>
    <a:lvl2pPr marL="0" marR="0" indent="2286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2pPr>
    <a:lvl3pPr marL="0" marR="0" indent="4572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3pPr>
    <a:lvl4pPr marL="0" marR="0" indent="6858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4pPr>
    <a:lvl5pPr marL="0" marR="0" indent="9144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5pPr>
    <a:lvl6pPr marL="0" marR="0" indent="11430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6pPr>
    <a:lvl7pPr marL="0" marR="0" indent="13716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7pPr>
    <a:lvl8pPr marL="0" marR="0" indent="16002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8pPr>
    <a:lvl9pPr marL="0" marR="0" indent="18288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2" name="Shape 12"/>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Title Text</a:t>
            </a:r>
          </a:p>
        </p:txBody>
      </p:sp>
      <p:sp>
        <p:nvSpPr>
          <p:cNvPr id="13" name="Shape 13"/>
          <p:cNvSpPr/>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1pPr>
            <a:lvl2pPr marL="0" indent="2286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2pPr>
            <a:lvl3pPr marL="0" indent="4572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3pPr>
            <a:lvl4pPr marL="0" indent="6858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4pPr>
            <a:lvl5pPr marL="0" indent="9144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5pPr>
          </a:lstStyle>
          <a:p>
            <a:pPr/>
            <a:r>
              <a:t>Body Level One</a:t>
            </a:r>
          </a:p>
          <a:p>
            <a:pPr lvl="1"/>
            <a:r>
              <a:t>Body Level Two</a:t>
            </a:r>
          </a:p>
          <a:p>
            <a:pPr lvl="2"/>
            <a:r>
              <a:t>Body Level Three</a:t>
            </a:r>
          </a:p>
          <a:p>
            <a:pPr lvl="3"/>
            <a:r>
              <a:t>Body Level Four</a:t>
            </a:r>
          </a:p>
          <a:p>
            <a:pPr lvl="4"/>
            <a:r>
              <a:t>Body Level Five</a:t>
            </a:r>
          </a:p>
        </p:txBody>
      </p:sp>
      <p:sp>
        <p:nvSpPr>
          <p:cNvPr id="14" name="Shape 14"/>
          <p:cNvSpPr/>
          <p:nvPr>
            <p:ph type="sldNum" sz="quarter" idx="2"/>
          </p:nvPr>
        </p:nvSpPr>
        <p:spPr>
          <a:xfrm>
            <a:off x="12088552"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101" name="Shape 101"/>
          <p:cNvSpPr/>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pc="0" sz="21000">
                <a:solidFill>
                  <a:srgbClr val="E4E4E4"/>
                </a:solidFill>
                <a:latin typeface="Baskerville"/>
                <a:ea typeface="Baskerville"/>
                <a:cs typeface="Baskerville"/>
                <a:sym typeface="Baskerville"/>
              </a:defRPr>
            </a:lvl1pPr>
          </a:lstStyle>
          <a:p>
            <a:pPr/>
            <a:r>
              <a:t>“</a:t>
            </a:r>
          </a:p>
        </p:txBody>
      </p:sp>
      <p:sp>
        <p:nvSpPr>
          <p:cNvPr id="102" name="Shape 102"/>
          <p:cNvSpPr/>
          <p:nvPr>
            <p:ph type="body" sz="quarter" idx="13"/>
          </p:nvPr>
        </p:nvSpPr>
        <p:spPr>
          <a:xfrm>
            <a:off x="1943100" y="3870536"/>
            <a:ext cx="10490200" cy="939801"/>
          </a:xfrm>
          <a:prstGeom prst="rect">
            <a:avLst/>
          </a:prstGeom>
        </p:spPr>
        <p:txBody>
          <a:bodyPr>
            <a:spAutoFit/>
          </a:bodyPr>
          <a:lstStyle>
            <a:lvl1pPr marL="0" indent="0">
              <a:spcBef>
                <a:spcPts val="1600"/>
              </a:spcBef>
              <a:buSzTx/>
              <a:buFontTx/>
              <a:buNone/>
              <a:defRPr sz="4800">
                <a:solidFill>
                  <a:srgbClr val="747676"/>
                </a:solidFill>
              </a:defRPr>
            </a:lvl1pPr>
          </a:lstStyle>
          <a:p>
            <a:pPr/>
            <a:r>
              <a:t>Type a quote here.</a:t>
            </a:r>
          </a:p>
        </p:txBody>
      </p:sp>
      <p:sp>
        <p:nvSpPr>
          <p:cNvPr id="103" name="Shape 103"/>
          <p:cNvSpPr/>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sz="4800">
                <a:solidFill>
                  <a:srgbClr val="6B6D6D"/>
                </a:solidFill>
                <a:latin typeface="Iowan Old Style Italic"/>
                <a:ea typeface="Iowan Old Style Italic"/>
                <a:cs typeface="Iowan Old Style Italic"/>
                <a:sym typeface="Iowan Old Style Italic"/>
              </a:defRPr>
            </a:lvl1pPr>
          </a:lstStyle>
          <a:p>
            <a:pPr/>
            <a:r>
              <a:t>-Johnny Appleseed</a:t>
            </a:r>
          </a:p>
        </p:txBody>
      </p:sp>
      <p:sp>
        <p:nvSpPr>
          <p:cNvPr id="104" name="Shape 1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11" name="Shape 111"/>
          <p:cNvSpPr/>
          <p:nvPr>
            <p:ph type="pic" idx="13"/>
          </p:nvPr>
        </p:nvSpPr>
        <p:spPr>
          <a:xfrm>
            <a:off x="0" y="0"/>
            <a:ext cx="13004800" cy="9753600"/>
          </a:xfrm>
          <a:prstGeom prst="rect">
            <a:avLst/>
          </a:prstGeom>
        </p:spPr>
        <p:txBody>
          <a:bodyPr lIns="91439" tIns="45719" rIns="91439" bIns="45719">
            <a:noAutofit/>
          </a:bodyPr>
          <a:lstStyle/>
          <a:p>
            <a:pPr/>
          </a:p>
        </p:txBody>
      </p:sp>
      <p:sp>
        <p:nvSpPr>
          <p:cNvPr id="112" name="Shape 112"/>
          <p:cNvSpPr/>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9" name="Shape 11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1" name="Shape 21"/>
          <p:cNvSpPr/>
          <p:nvPr>
            <p:ph type="pic" idx="13"/>
          </p:nvPr>
        </p:nvSpPr>
        <p:spPr>
          <a:xfrm>
            <a:off x="0" y="0"/>
            <a:ext cx="13004800" cy="9753600"/>
          </a:xfrm>
          <a:prstGeom prst="rect">
            <a:avLst/>
          </a:prstGeom>
        </p:spPr>
        <p:txBody>
          <a:bodyPr lIns="91439" tIns="45719" rIns="91439" bIns="45719">
            <a:noAutofit/>
          </a:bodyPr>
          <a:lstStyle/>
          <a:p>
            <a:pPr/>
          </a:p>
        </p:txBody>
      </p:sp>
      <p:sp>
        <p:nvSpPr>
          <p:cNvPr id="22" name="Shape 22"/>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a:ea typeface="DIN Alternate"/>
                <a:cs typeface="DIN Alternate"/>
                <a:sym typeface="DIN Alternate"/>
              </a:defRPr>
            </a:pPr>
          </a:p>
        </p:txBody>
      </p:sp>
      <p:sp>
        <p:nvSpPr>
          <p:cNvPr id="23" name="Shape 23"/>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 name="Shape 24"/>
          <p:cNvSpPr/>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pPr/>
            <a:r>
              <a:t>Title Text</a:t>
            </a:r>
          </a:p>
        </p:txBody>
      </p:sp>
      <p:sp>
        <p:nvSpPr>
          <p:cNvPr id="25" name="Shape 25"/>
          <p:cNvSpPr/>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1pPr>
            <a:lvl2pPr marL="0" indent="2286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2pPr>
            <a:lvl3pPr marL="0" indent="4572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3pPr>
            <a:lvl4pPr marL="0" indent="6858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4pPr>
            <a:lvl5pPr marL="0" indent="9144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5pPr>
          </a:lstStyle>
          <a:p>
            <a:pPr/>
            <a:r>
              <a:t>Body Level One</a:t>
            </a:r>
          </a:p>
          <a:p>
            <a:pPr lvl="1"/>
            <a:r>
              <a:t>Body Level Two</a:t>
            </a:r>
          </a:p>
          <a:p>
            <a:pPr lvl="2"/>
            <a:r>
              <a:t>Body Level Three</a:t>
            </a:r>
          </a:p>
          <a:p>
            <a:pPr lvl="3"/>
            <a:r>
              <a:t>Body Level Four</a:t>
            </a:r>
          </a:p>
          <a:p>
            <a:pPr lvl="4"/>
            <a:r>
              <a:t>Body Level Five</a:t>
            </a:r>
          </a:p>
        </p:txBody>
      </p:sp>
      <p:sp>
        <p:nvSpPr>
          <p:cNvPr id="26" name="Shape 26"/>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3" name="Shape 33"/>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Title Text</a:t>
            </a:r>
          </a:p>
        </p:txBody>
      </p:sp>
      <p:sp>
        <p:nvSpPr>
          <p:cNvPr id="34" name="Shape 34"/>
          <p:cNvSpPr/>
          <p:nvPr>
            <p:ph type="sldNum" sz="quarter" idx="2"/>
          </p:nvPr>
        </p:nvSpPr>
        <p:spPr>
          <a:xfrm>
            <a:off x="12083465"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41" name="Shape 41"/>
          <p:cNvSpPr/>
          <p:nvPr>
            <p:ph type="pic" idx="13"/>
          </p:nvPr>
        </p:nvSpPr>
        <p:spPr>
          <a:xfrm>
            <a:off x="7531100" y="0"/>
            <a:ext cx="5473700" cy="9753600"/>
          </a:xfrm>
          <a:prstGeom prst="rect">
            <a:avLst/>
          </a:prstGeom>
        </p:spPr>
        <p:txBody>
          <a:bodyPr lIns="91439" tIns="45719" rIns="91439" bIns="45719">
            <a:noAutofit/>
          </a:bodyPr>
          <a:lstStyle/>
          <a:p>
            <a:pPr/>
          </a:p>
        </p:txBody>
      </p:sp>
      <p:sp>
        <p:nvSpPr>
          <p:cNvPr id="42" name="Shape 42"/>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3" name="Shape 43"/>
          <p:cNvSpPr/>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pPr/>
            <a:r>
              <a:t>Title Text</a:t>
            </a:r>
          </a:p>
        </p:txBody>
      </p:sp>
      <p:sp>
        <p:nvSpPr>
          <p:cNvPr id="44" name="Shape 44"/>
          <p:cNvSpPr/>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1pPr>
            <a:lvl2pPr marL="0" indent="2286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2pPr>
            <a:lvl3pPr marL="0" indent="4572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3pPr>
            <a:lvl4pPr marL="0" indent="6858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4pPr>
            <a:lvl5pPr marL="0" indent="9144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5pPr>
          </a:lstStyle>
          <a:p>
            <a:pPr/>
            <a:r>
              <a:t>Body Level One</a:t>
            </a:r>
          </a:p>
          <a:p>
            <a:pPr lvl="1"/>
            <a:r>
              <a:t>Body Level Two</a:t>
            </a:r>
          </a:p>
          <a:p>
            <a:pPr lvl="2"/>
            <a:r>
              <a:t>Body Level Three</a:t>
            </a:r>
          </a:p>
          <a:p>
            <a:pPr lvl="3"/>
            <a:r>
              <a:t>Body Level Four</a:t>
            </a:r>
          </a:p>
          <a:p>
            <a:pPr lvl="4"/>
            <a:r>
              <a:t>Body Level Five</a:t>
            </a:r>
          </a:p>
        </p:txBody>
      </p:sp>
      <p:sp>
        <p:nvSpPr>
          <p:cNvPr id="45" name="Shape 45"/>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52" name="Shape 52"/>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3" name="Shape 53"/>
          <p:cNvSpPr/>
          <p:nvPr>
            <p:ph type="title"/>
          </p:nvPr>
        </p:nvSpPr>
        <p:spPr>
          <a:prstGeom prst="rect">
            <a:avLst/>
          </a:prstGeom>
        </p:spPr>
        <p:txBody>
          <a:bodyPr/>
          <a:lstStyle/>
          <a:p>
            <a:pPr/>
            <a:r>
              <a:t>Title Text</a:t>
            </a:r>
          </a:p>
        </p:txBody>
      </p:sp>
      <p:sp>
        <p:nvSpPr>
          <p:cNvPr id="54" name="Shape 5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61" name="Shape 6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2" name="Shape 62"/>
          <p:cNvSpPr/>
          <p:nvPr>
            <p:ph type="title"/>
          </p:nvPr>
        </p:nvSpPr>
        <p:spPr>
          <a:prstGeom prst="rect">
            <a:avLst/>
          </a:prstGeom>
        </p:spPr>
        <p:txBody>
          <a:bodyPr/>
          <a:lstStyle/>
          <a:p>
            <a:pPr/>
            <a:r>
              <a:t>Title Text</a:t>
            </a:r>
          </a:p>
        </p:txBody>
      </p:sp>
      <p:sp>
        <p:nvSpPr>
          <p:cNvPr id="63" name="Shape 63"/>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4" name="Shape 6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71" name="Shape 71"/>
          <p:cNvSpPr/>
          <p:nvPr>
            <p:ph type="pic" idx="13"/>
          </p:nvPr>
        </p:nvSpPr>
        <p:spPr>
          <a:xfrm>
            <a:off x="0" y="0"/>
            <a:ext cx="6438900" cy="9753600"/>
          </a:xfrm>
          <a:prstGeom prst="rect">
            <a:avLst/>
          </a:prstGeom>
        </p:spPr>
        <p:txBody>
          <a:bodyPr lIns="91439" tIns="45719" rIns="91439" bIns="45719">
            <a:noAutofit/>
          </a:bodyPr>
          <a:lstStyle/>
          <a:p>
            <a:pPr/>
          </a:p>
        </p:txBody>
      </p:sp>
      <p:sp>
        <p:nvSpPr>
          <p:cNvPr id="72" name="Shape 72"/>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73" name="Shape 73"/>
          <p:cNvSpPr/>
          <p:nvPr>
            <p:ph type="title"/>
          </p:nvPr>
        </p:nvSpPr>
        <p:spPr>
          <a:xfrm>
            <a:off x="7023100" y="723900"/>
            <a:ext cx="5397500" cy="723900"/>
          </a:xfrm>
          <a:prstGeom prst="rect">
            <a:avLst/>
          </a:prstGeom>
        </p:spPr>
        <p:txBody>
          <a:bodyPr/>
          <a:lstStyle/>
          <a:p>
            <a:pPr/>
            <a:r>
              <a:t>Title Text</a:t>
            </a:r>
          </a:p>
        </p:txBody>
      </p:sp>
      <p:sp>
        <p:nvSpPr>
          <p:cNvPr id="74" name="Shape 74"/>
          <p:cNvSpPr/>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pPr/>
            <a:r>
              <a:t>Body Level One</a:t>
            </a:r>
          </a:p>
          <a:p>
            <a:pPr lvl="1"/>
            <a:r>
              <a:t>Body Level Two</a:t>
            </a:r>
          </a:p>
          <a:p>
            <a:pPr lvl="2"/>
            <a:r>
              <a:t>Body Level Three</a:t>
            </a:r>
          </a:p>
          <a:p>
            <a:pPr lvl="3"/>
            <a:r>
              <a:t>Body Level Four</a:t>
            </a:r>
          </a:p>
          <a:p>
            <a:pPr lvl="4"/>
            <a:r>
              <a:t>Body Level Five</a:t>
            </a:r>
          </a:p>
        </p:txBody>
      </p:sp>
      <p:sp>
        <p:nvSpPr>
          <p:cNvPr id="75" name="Shape 7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82" name="Shape 82"/>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3" name="Shape 8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90" name="Shape 90"/>
          <p:cNvSpPr/>
          <p:nvPr>
            <p:ph type="pic" idx="13"/>
          </p:nvPr>
        </p:nvSpPr>
        <p:spPr>
          <a:xfrm>
            <a:off x="571500" y="571500"/>
            <a:ext cx="7429500" cy="7315200"/>
          </a:xfrm>
          <a:prstGeom prst="rect">
            <a:avLst/>
          </a:prstGeom>
        </p:spPr>
        <p:txBody>
          <a:bodyPr lIns="91439" tIns="45719" rIns="91439" bIns="45719">
            <a:noAutofit/>
          </a:bodyPr>
          <a:lstStyle/>
          <a:p>
            <a:pPr/>
          </a:p>
        </p:txBody>
      </p:sp>
      <p:sp>
        <p:nvSpPr>
          <p:cNvPr id="91" name="Shape 91"/>
          <p:cNvSpPr/>
          <p:nvPr>
            <p:ph type="pic" sz="quarter" idx="14"/>
          </p:nvPr>
        </p:nvSpPr>
        <p:spPr>
          <a:xfrm>
            <a:off x="8128000" y="571500"/>
            <a:ext cx="4305300" cy="3594100"/>
          </a:xfrm>
          <a:prstGeom prst="rect">
            <a:avLst/>
          </a:prstGeom>
        </p:spPr>
        <p:txBody>
          <a:bodyPr lIns="91439" tIns="45719" rIns="91439" bIns="45719">
            <a:noAutofit/>
          </a:bodyPr>
          <a:lstStyle/>
          <a:p>
            <a:pPr/>
          </a:p>
        </p:txBody>
      </p:sp>
      <p:sp>
        <p:nvSpPr>
          <p:cNvPr id="92" name="Shape 92"/>
          <p:cNvSpPr/>
          <p:nvPr>
            <p:ph type="pic" sz="quarter" idx="15"/>
          </p:nvPr>
        </p:nvSpPr>
        <p:spPr>
          <a:xfrm>
            <a:off x="8128000" y="4292600"/>
            <a:ext cx="4305300" cy="3594100"/>
          </a:xfrm>
          <a:prstGeom prst="rect">
            <a:avLst/>
          </a:prstGeom>
        </p:spPr>
        <p:txBody>
          <a:bodyPr lIns="91439" tIns="45719" rIns="91439" bIns="45719">
            <a:noAutofit/>
          </a:bodyPr>
          <a:lstStyle/>
          <a:p>
            <a:pPr/>
          </a:p>
        </p:txBody>
      </p:sp>
      <p:sp>
        <p:nvSpPr>
          <p:cNvPr id="93" name="Shape 93"/>
          <p:cNvSpPr/>
          <p:nvPr>
            <p:ph type="body" sz="quarter" idx="1"/>
          </p:nvPr>
        </p:nvSpPr>
        <p:spPr>
          <a:xfrm>
            <a:off x="571500" y="8051800"/>
            <a:ext cx="11861800" cy="1333500"/>
          </a:xfrm>
          <a:prstGeom prst="rect">
            <a:avLst/>
          </a:prstGeom>
        </p:spPr>
        <p:txBody>
          <a:bodyPr/>
          <a:lstStyle>
            <a:lvl1pPr marL="0" indent="0">
              <a:spcBef>
                <a:spcPts val="1400"/>
              </a:spcBef>
              <a:buSzTx/>
              <a:buFontTx/>
              <a:buNone/>
              <a:defRPr spc="28" sz="2800">
                <a:latin typeface="Iowan Old Style Italic"/>
                <a:ea typeface="Iowan Old Style Italic"/>
                <a:cs typeface="Iowan Old Style Italic"/>
                <a:sym typeface="Iowan Old Style Italic"/>
              </a:defRPr>
            </a:lvl1pPr>
            <a:lvl2pPr marL="0" indent="228600">
              <a:spcBef>
                <a:spcPts val="1400"/>
              </a:spcBef>
              <a:buSzTx/>
              <a:buFontTx/>
              <a:buNone/>
              <a:defRPr spc="28" sz="2800">
                <a:latin typeface="Iowan Old Style Italic"/>
                <a:ea typeface="Iowan Old Style Italic"/>
                <a:cs typeface="Iowan Old Style Italic"/>
                <a:sym typeface="Iowan Old Style Italic"/>
              </a:defRPr>
            </a:lvl2pPr>
            <a:lvl3pPr marL="0" indent="457200">
              <a:spcBef>
                <a:spcPts val="1400"/>
              </a:spcBef>
              <a:buSzTx/>
              <a:buFontTx/>
              <a:buNone/>
              <a:defRPr spc="28" sz="2800">
                <a:latin typeface="Iowan Old Style Italic"/>
                <a:ea typeface="Iowan Old Style Italic"/>
                <a:cs typeface="Iowan Old Style Italic"/>
                <a:sym typeface="Iowan Old Style Italic"/>
              </a:defRPr>
            </a:lvl3pPr>
            <a:lvl4pPr marL="0" indent="685800">
              <a:spcBef>
                <a:spcPts val="1400"/>
              </a:spcBef>
              <a:buSzTx/>
              <a:buFontTx/>
              <a:buNone/>
              <a:defRPr spc="28" sz="2800">
                <a:latin typeface="Iowan Old Style Italic"/>
                <a:ea typeface="Iowan Old Style Italic"/>
                <a:cs typeface="Iowan Old Style Italic"/>
                <a:sym typeface="Iowan Old Style Italic"/>
              </a:defRPr>
            </a:lvl4pPr>
            <a:lvl5pPr marL="0" indent="914400">
              <a:spcBef>
                <a:spcPts val="1400"/>
              </a:spcBef>
              <a:buSzTx/>
              <a:buFontTx/>
              <a:buNone/>
              <a:defRPr spc="28" sz="2800">
                <a:latin typeface="Iowan Old Style Italic"/>
                <a:ea typeface="Iowan Old Style Italic"/>
                <a:cs typeface="Iowan Old Style Italic"/>
                <a:sym typeface="Iowan Old Style Italic"/>
              </a:defRPr>
            </a:lvl5pPr>
          </a:lstStyle>
          <a:p>
            <a:pPr/>
            <a:r>
              <a:t>Body Level One</a:t>
            </a:r>
          </a:p>
          <a:p>
            <a:pPr lvl="1"/>
            <a:r>
              <a:t>Body Level Two</a:t>
            </a:r>
          </a:p>
          <a:p>
            <a:pPr lvl="2"/>
            <a:r>
              <a:t>Body Level Three</a:t>
            </a:r>
          </a:p>
          <a:p>
            <a:pPr lvl="3"/>
            <a:r>
              <a:t>Body Level Four</a:t>
            </a:r>
          </a:p>
          <a:p>
            <a:pPr lvl="4"/>
            <a:r>
              <a:t>Body Level Five</a:t>
            </a:r>
          </a:p>
        </p:txBody>
      </p:sp>
      <p:sp>
        <p:nvSpPr>
          <p:cNvPr id="94" name="Shape 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Shape 3"/>
          <p:cNvSpPr/>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spc="0" sz="1600">
                <a:solidFill>
                  <a:srgbClr val="747676"/>
                </a:solidFill>
                <a:latin typeface="DIN Alternate"/>
                <a:ea typeface="DIN Alternate"/>
                <a:cs typeface="DIN Alternate"/>
                <a:sym typeface="DIN Alterna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1pPr>
      <a:lvl2pPr marL="0" marR="0" indent="228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2pPr>
      <a:lvl3pPr marL="0" marR="0" indent="457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3pPr>
      <a:lvl4pPr marL="0" marR="0" indent="685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4pPr>
      <a:lvl5pPr marL="0" marR="0" indent="9144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5pPr>
      <a:lvl6pPr marL="0" marR="0" indent="11430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6pPr>
      <a:lvl7pPr marL="0" marR="0" indent="1371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7pPr>
      <a:lvl8pPr marL="0" marR="0" indent="1600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8pPr>
      <a:lvl9pPr marL="0" marR="0" indent="1828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1pPr>
      <a:lvl2pPr marL="9398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2pPr>
      <a:lvl3pPr marL="14097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3pPr>
      <a:lvl4pPr marL="18796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4pPr>
      <a:lvl5pPr marL="23495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5pPr>
      <a:lvl6pPr marL="28194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6pPr>
      <a:lvl7pPr marL="32893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7pPr>
      <a:lvl8pPr marL="37592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8pPr>
      <a:lvl9pPr marL="42291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1pPr>
      <a:lvl2pPr marL="0" marR="0" indent="228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2pPr>
      <a:lvl3pPr marL="0" marR="0" indent="457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3pPr>
      <a:lvl4pPr marL="0" marR="0" indent="685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4pPr>
      <a:lvl5pPr marL="0" marR="0" indent="9144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5pPr>
      <a:lvl6pPr marL="0" marR="0" indent="11430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6pPr>
      <a:lvl7pPr marL="0" marR="0" indent="1371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7pPr>
      <a:lvl8pPr marL="0" marR="0" indent="1600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8pPr>
      <a:lvl9pPr marL="0" marR="0" indent="1828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hyperlink" Target="http://voyant-tools.org" TargetMode="External"/><Relationship Id="rId5" Type="http://schemas.openxmlformats.org/officeDocument/2006/relationships/hyperlink" Target="https://en.wikipedia.org/wiki/Digital_humanities" TargetMode="External"/><Relationship Id="rId6" Type="http://schemas.openxmlformats.org/officeDocument/2006/relationships/image" Target="../media/image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emojisentiment.com" TargetMode="Externa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hyperlink" Target="http://projectgutenberg.com"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8" name="118295074_2675x2907.jpeg"/>
          <p:cNvPicPr>
            <a:picLocks noChangeAspect="1"/>
          </p:cNvPicPr>
          <p:nvPr>
            <p:ph type="pic" idx="13"/>
          </p:nvPr>
        </p:nvPicPr>
        <p:blipFill>
          <a:blip r:embed="rId2">
            <a:extLst/>
          </a:blip>
          <a:srcRect l="194" t="7974" r="116" b="23208"/>
          <a:stretch>
            <a:fillRect/>
          </a:stretch>
        </p:blipFill>
        <p:spPr>
          <a:prstGeom prst="rect">
            <a:avLst/>
          </a:prstGeom>
        </p:spPr>
      </p:pic>
      <p:sp>
        <p:nvSpPr>
          <p:cNvPr id="129" name="Shape 129"/>
          <p:cNvSpPr/>
          <p:nvPr>
            <p:ph type="body" idx="14"/>
          </p:nvPr>
        </p:nvSpPr>
        <p:spPr>
          <a:prstGeom prst="rect">
            <a:avLst/>
          </a:prstGeom>
        </p:spPr>
        <p:txBody>
          <a:bodyPr/>
          <a:lstStyle/>
          <a:p>
            <a:pPr marL="0" indent="0" algn="ctr">
              <a:spcBef>
                <a:spcPts val="0"/>
              </a:spcBef>
              <a:buSzTx/>
              <a:buFontTx/>
              <a:buNone/>
              <a:defRPr sz="2400">
                <a:latin typeface="DIN Alternate"/>
                <a:ea typeface="DIN Alternate"/>
                <a:cs typeface="DIN Alternate"/>
                <a:sym typeface="DIN Alternate"/>
              </a:defRPr>
            </a:pPr>
          </a:p>
        </p:txBody>
      </p:sp>
      <p:sp>
        <p:nvSpPr>
          <p:cNvPr id="130" name="Shape 130"/>
          <p:cNvSpPr/>
          <p:nvPr>
            <p:ph type="body" idx="15"/>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1" name="Shape 131"/>
          <p:cNvSpPr/>
          <p:nvPr>
            <p:ph type="title"/>
          </p:nvPr>
        </p:nvSpPr>
        <p:spPr>
          <a:prstGeom prst="rect">
            <a:avLst/>
          </a:prstGeom>
        </p:spPr>
        <p:txBody>
          <a:bodyPr/>
          <a:lstStyle/>
          <a:p>
            <a:pPr algn="ctr" defTabSz="397256">
              <a:defRPr sz="8228"/>
            </a:pPr>
            <a:r>
              <a:t>Approaches to text analysis  </a:t>
            </a:r>
          </a:p>
          <a:p>
            <a:pPr algn="ctr" defTabSz="397256">
              <a:defRPr sz="8228"/>
            </a:pPr>
            <a:r>
              <a:t>in the Humanities</a:t>
            </a:r>
          </a:p>
        </p:txBody>
      </p:sp>
      <p:sp>
        <p:nvSpPr>
          <p:cNvPr id="132" name="Shape 132"/>
          <p:cNvSpPr/>
          <p:nvPr>
            <p:ph type="body" sz="quarter" idx="1"/>
          </p:nvPr>
        </p:nvSpPr>
        <p:spPr>
          <a:prstGeom prst="rect">
            <a:avLst/>
          </a:prstGeom>
        </p:spPr>
        <p:txBody>
          <a:bodyPr/>
          <a:lstStyle/>
          <a:p>
            <a:pPr/>
            <a:r>
              <a:t>Sarah McEleney, The University of Virginia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71" name="Shape 171"/>
          <p:cNvSpPr/>
          <p:nvPr>
            <p:ph type="title"/>
          </p:nvPr>
        </p:nvSpPr>
        <p:spPr>
          <a:prstGeom prst="rect">
            <a:avLst/>
          </a:prstGeom>
        </p:spPr>
        <p:txBody>
          <a:bodyPr/>
          <a:lstStyle>
            <a:lvl1pPr defTabSz="543305">
              <a:spcBef>
                <a:spcPts val="2100"/>
              </a:spcBef>
              <a:defRPr sz="4836"/>
            </a:lvl1pPr>
          </a:lstStyle>
          <a:p>
            <a:pPr/>
            <a:r>
              <a:t>Voyant</a:t>
            </a:r>
          </a:p>
        </p:txBody>
      </p:sp>
      <p:pic>
        <p:nvPicPr>
          <p:cNvPr id="172" name="image2.png"/>
          <p:cNvPicPr>
            <a:picLocks noChangeAspect="1"/>
          </p:cNvPicPr>
          <p:nvPr/>
        </p:nvPicPr>
        <p:blipFill>
          <a:blip r:embed="rId2">
            <a:extLst/>
          </a:blip>
          <a:stretch>
            <a:fillRect/>
          </a:stretch>
        </p:blipFill>
        <p:spPr>
          <a:xfrm>
            <a:off x="2881188" y="2669344"/>
            <a:ext cx="5921624" cy="478555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4" name="118295074_2675x2907.jpeg"/>
          <p:cNvPicPr>
            <a:picLocks noChangeAspect="1"/>
          </p:cNvPicPr>
          <p:nvPr>
            <p:ph type="pic" idx="13"/>
          </p:nvPr>
        </p:nvPicPr>
        <p:blipFill>
          <a:blip r:embed="rId2">
            <a:extLst/>
          </a:blip>
          <a:srcRect l="483" t="978" r="579" b="30723"/>
          <a:stretch>
            <a:fillRect/>
          </a:stretch>
        </p:blipFill>
        <p:spPr>
          <a:prstGeom prst="rect">
            <a:avLst/>
          </a:prstGeom>
        </p:spPr>
      </p:pic>
      <p:grpSp>
        <p:nvGrpSpPr>
          <p:cNvPr id="177" name="Group 177"/>
          <p:cNvGrpSpPr/>
          <p:nvPr/>
        </p:nvGrpSpPr>
        <p:grpSpPr>
          <a:xfrm>
            <a:off x="327346" y="3103157"/>
            <a:ext cx="12656658" cy="3902886"/>
            <a:chOff x="0" y="0"/>
            <a:chExt cx="12656656" cy="3902884"/>
          </a:xfrm>
        </p:grpSpPr>
        <p:sp>
          <p:nvSpPr>
            <p:cNvPr id="176" name="Shape 176"/>
            <p:cNvSpPr/>
            <p:nvPr/>
          </p:nvSpPr>
          <p:spPr>
            <a:xfrm>
              <a:off x="71842" y="71842"/>
              <a:ext cx="12512973" cy="3759201"/>
            </a:xfrm>
            <a:prstGeom prst="rect">
              <a:avLst/>
            </a:prstGeom>
            <a:blipFill rotWithShape="1">
              <a:blip r:embed="rId3"/>
              <a:srcRect l="0" t="0" r="0" b="0"/>
              <a:tile tx="0" ty="0" sx="100000" sy="100000" flip="none" algn="tl"/>
            </a:blip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defRPr spc="0" sz="4800">
                  <a:solidFill>
                    <a:srgbClr val="FFFFFF"/>
                  </a:solidFill>
                  <a:latin typeface="DIN Alternate"/>
                  <a:ea typeface="DIN Alternate"/>
                  <a:cs typeface="DIN Alternate"/>
                  <a:sym typeface="DIN Alternate"/>
                </a:defRPr>
              </a:pPr>
              <a:r>
                <a:t>Using Voyant: </a:t>
              </a:r>
            </a:p>
            <a:p>
              <a:pPr algn="ctr">
                <a:spcBef>
                  <a:spcPts val="0"/>
                </a:spcBef>
                <a:defRPr spc="0" sz="4800">
                  <a:solidFill>
                    <a:srgbClr val="FFFFFF"/>
                  </a:solidFill>
                  <a:latin typeface="DIN Alternate"/>
                  <a:ea typeface="DIN Alternate"/>
                  <a:cs typeface="DIN Alternate"/>
                  <a:sym typeface="DIN Alternate"/>
                </a:defRPr>
              </a:pPr>
              <a:r>
                <a:t>Go to </a:t>
              </a:r>
              <a:r>
                <a:rPr u="sng">
                  <a:hlinkClick r:id="rId4" invalidUrl="" action="" tgtFrame="" tooltip="" history="1" highlightClick="0" endSnd="0"/>
                </a:rPr>
                <a:t>voyant.com</a:t>
              </a:r>
              <a:r>
                <a:t> and type in</a:t>
              </a:r>
            </a:p>
            <a:p>
              <a:pPr algn="ctr">
                <a:spcBef>
                  <a:spcPts val="0"/>
                </a:spcBef>
                <a:defRPr spc="0" sz="4800">
                  <a:solidFill>
                    <a:srgbClr val="FFFFFF"/>
                  </a:solidFill>
                  <a:latin typeface="DIN Alternate"/>
                  <a:ea typeface="DIN Alternate"/>
                  <a:cs typeface="DIN Alternate"/>
                  <a:sym typeface="DIN Alternate"/>
                </a:defRPr>
              </a:pPr>
              <a:r>
                <a:t>a url from wikipedia in the </a:t>
              </a:r>
            </a:p>
            <a:p>
              <a:pPr algn="ctr">
                <a:spcBef>
                  <a:spcPts val="0"/>
                </a:spcBef>
                <a:defRPr spc="0" sz="4800">
                  <a:solidFill>
                    <a:srgbClr val="FFFFFF"/>
                  </a:solidFill>
                  <a:latin typeface="DIN Alternate"/>
                  <a:ea typeface="DIN Alternate"/>
                  <a:cs typeface="DIN Alternate"/>
                  <a:sym typeface="DIN Alternate"/>
                </a:defRPr>
              </a:pPr>
              <a:r>
                <a:t>prompt, such as</a:t>
              </a:r>
            </a:p>
            <a:p>
              <a:pPr algn="ctr">
                <a:spcBef>
                  <a:spcPts val="0"/>
                </a:spcBef>
                <a:defRPr spc="0" sz="4800">
                  <a:solidFill>
                    <a:srgbClr val="FFFFFF"/>
                  </a:solidFill>
                  <a:latin typeface="DIN Alternate"/>
                  <a:ea typeface="DIN Alternate"/>
                  <a:cs typeface="DIN Alternate"/>
                  <a:sym typeface="DIN Alternate"/>
                </a:defRPr>
              </a:pPr>
              <a:r>
                <a:rPr u="sng">
                  <a:hlinkClick r:id="rId5" invalidUrl="" action="" tgtFrame="" tooltip="" history="1" highlightClick="0" endSnd="0"/>
                </a:rPr>
                <a:t>https://en.wikipedia.org/wiki/Digital_humanities</a:t>
              </a:r>
            </a:p>
          </p:txBody>
        </p:sp>
        <p:pic>
          <p:nvPicPr>
            <p:cNvPr id="175" name=""/>
            <p:cNvPicPr>
              <a:picLocks noChangeAspect="0"/>
            </p:cNvPicPr>
            <p:nvPr/>
          </p:nvPicPr>
          <p:blipFill>
            <a:blip r:embed="rId6">
              <a:extLst/>
            </a:blip>
            <a:stretch>
              <a:fillRect/>
            </a:stretch>
          </p:blipFill>
          <p:spPr>
            <a:xfrm>
              <a:off x="0" y="-1"/>
              <a:ext cx="12656657" cy="3902886"/>
            </a:xfrm>
            <a:prstGeom prst="rect">
              <a:avLst/>
            </a:prstGeom>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0" name="Shape 180"/>
          <p:cNvSpPr/>
          <p:nvPr>
            <p:ph type="title"/>
          </p:nvPr>
        </p:nvSpPr>
        <p:spPr>
          <a:prstGeom prst="rect">
            <a:avLst/>
          </a:prstGeom>
        </p:spPr>
        <p:txBody>
          <a:bodyPr/>
          <a:lstStyle>
            <a:lvl1pPr defTabSz="543305">
              <a:spcBef>
                <a:spcPts val="2100"/>
              </a:spcBef>
              <a:defRPr sz="4836"/>
            </a:lvl1pPr>
          </a:lstStyle>
          <a:p>
            <a:pPr/>
            <a:r>
              <a:t>Google N-Grams</a:t>
            </a:r>
          </a:p>
        </p:txBody>
      </p:sp>
      <p:pic>
        <p:nvPicPr>
          <p:cNvPr id="181" name="image3.png"/>
          <p:cNvPicPr>
            <a:picLocks noChangeAspect="1"/>
          </p:cNvPicPr>
          <p:nvPr/>
        </p:nvPicPr>
        <p:blipFill>
          <a:blip r:embed="rId2">
            <a:extLst/>
          </a:blip>
          <a:stretch>
            <a:fillRect/>
          </a:stretch>
        </p:blipFill>
        <p:spPr>
          <a:xfrm>
            <a:off x="723900" y="3187700"/>
            <a:ext cx="9144000" cy="3936654"/>
          </a:xfrm>
          <a:prstGeom prst="rect">
            <a:avLst/>
          </a:prstGeom>
          <a:ln w="12700">
            <a:miter lim="400000"/>
          </a:ln>
        </p:spPr>
      </p:pic>
      <p:sp>
        <p:nvSpPr>
          <p:cNvPr id="182" name="Shape 182"/>
          <p:cNvSpPr/>
          <p:nvPr/>
        </p:nvSpPr>
        <p:spPr>
          <a:xfrm>
            <a:off x="3276651" y="7900046"/>
            <a:ext cx="3645655"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0"/>
              </a:spcBef>
              <a:defRPr spc="0" sz="1800">
                <a:solidFill>
                  <a:srgbClr val="000000"/>
                </a:solidFill>
                <a:latin typeface="Calibri"/>
                <a:ea typeface="Calibri"/>
                <a:cs typeface="Calibri"/>
                <a:sym typeface="Calibri"/>
              </a:defRPr>
            </a:lvl1pPr>
          </a:lstStyle>
          <a:p>
            <a:pPr/>
            <a:r>
              <a:t>https://books.google.com/ngrams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5" name="Shape 185"/>
          <p:cNvSpPr/>
          <p:nvPr>
            <p:ph type="title"/>
          </p:nvPr>
        </p:nvSpPr>
        <p:spPr>
          <a:prstGeom prst="rect">
            <a:avLst/>
          </a:prstGeom>
        </p:spPr>
        <p:txBody>
          <a:bodyPr/>
          <a:lstStyle>
            <a:lvl1pPr defTabSz="543305">
              <a:spcBef>
                <a:spcPts val="2100"/>
              </a:spcBef>
              <a:defRPr sz="4836"/>
            </a:lvl1pPr>
          </a:lstStyle>
          <a:p>
            <a:pPr/>
            <a:r>
              <a:t>Concordance with Stopwords</a:t>
            </a:r>
          </a:p>
        </p:txBody>
      </p:sp>
      <p:pic>
        <p:nvPicPr>
          <p:cNvPr id="186" name="image4.png"/>
          <p:cNvPicPr>
            <a:picLocks noChangeAspect="1"/>
          </p:cNvPicPr>
          <p:nvPr/>
        </p:nvPicPr>
        <p:blipFill>
          <a:blip r:embed="rId2">
            <a:extLst/>
          </a:blip>
          <a:srcRect l="0" t="19065" r="0" b="19065"/>
          <a:stretch>
            <a:fillRect/>
          </a:stretch>
        </p:blipFill>
        <p:spPr>
          <a:xfrm>
            <a:off x="1079500" y="2273300"/>
            <a:ext cx="8229600" cy="452596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9" name="Shape 189"/>
          <p:cNvSpPr/>
          <p:nvPr>
            <p:ph type="title"/>
          </p:nvPr>
        </p:nvSpPr>
        <p:spPr>
          <a:prstGeom prst="rect">
            <a:avLst/>
          </a:prstGeom>
        </p:spPr>
        <p:txBody>
          <a:bodyPr/>
          <a:lstStyle>
            <a:lvl1pPr defTabSz="543305">
              <a:spcBef>
                <a:spcPts val="2100"/>
              </a:spcBef>
              <a:defRPr sz="4836"/>
            </a:lvl1pPr>
          </a:lstStyle>
          <a:p>
            <a:pPr/>
            <a:r>
              <a:t>Concordance Without Stopwords</a:t>
            </a:r>
          </a:p>
        </p:txBody>
      </p:sp>
      <p:pic>
        <p:nvPicPr>
          <p:cNvPr id="190" name="image5.png"/>
          <p:cNvPicPr>
            <a:picLocks noChangeAspect="1"/>
          </p:cNvPicPr>
          <p:nvPr/>
        </p:nvPicPr>
        <p:blipFill>
          <a:blip r:embed="rId2">
            <a:extLst/>
          </a:blip>
          <a:stretch>
            <a:fillRect/>
          </a:stretch>
        </p:blipFill>
        <p:spPr>
          <a:xfrm>
            <a:off x="2166413" y="2298163"/>
            <a:ext cx="6233574" cy="515727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a:r>
              <a:t>Further Applications with text analysis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95" name="Shape 195"/>
          <p:cNvSpPr/>
          <p:nvPr>
            <p:ph type="title"/>
          </p:nvPr>
        </p:nvSpPr>
        <p:spPr>
          <a:prstGeom prst="rect">
            <a:avLst/>
          </a:prstGeom>
        </p:spPr>
        <p:txBody>
          <a:bodyPr/>
          <a:lstStyle>
            <a:lvl1pPr defTabSz="543305">
              <a:spcBef>
                <a:spcPts val="2100"/>
              </a:spcBef>
              <a:defRPr sz="4836"/>
            </a:lvl1pPr>
          </a:lstStyle>
          <a:p>
            <a:pPr/>
            <a:r>
              <a:t>Topic Modeling</a:t>
            </a:r>
          </a:p>
        </p:txBody>
      </p:sp>
      <p:sp>
        <p:nvSpPr>
          <p:cNvPr id="196" name="Shape 196"/>
          <p:cNvSpPr/>
          <p:nvPr>
            <p:ph type="body" idx="1"/>
          </p:nvPr>
        </p:nvSpPr>
        <p:spPr>
          <a:prstGeom prst="rect">
            <a:avLst/>
          </a:prstGeom>
        </p:spPr>
        <p:txBody>
          <a:bodyPr/>
          <a:lstStyle/>
          <a:p>
            <a:pPr marL="342900" indent="-342900">
              <a:buSzPct val="100000"/>
              <a:buFont typeface="Arial"/>
              <a:buChar char="•"/>
            </a:pPr>
            <a:r>
              <a:t>Variation of Bags of Words</a:t>
            </a:r>
          </a:p>
          <a:p>
            <a:pPr marL="342900" indent="-342900">
              <a:buSzPct val="100000"/>
              <a:buFont typeface="Arial"/>
              <a:buChar char="•"/>
            </a:pPr>
            <a:r>
              <a:t>Texts are </a:t>
            </a:r>
            <a:r>
              <a:rPr i="1">
                <a:latin typeface="Trebuchet MS"/>
                <a:ea typeface="Trebuchet MS"/>
                <a:cs typeface="Trebuchet MS"/>
                <a:sym typeface="Trebuchet MS"/>
              </a:rPr>
              <a:t>about </a:t>
            </a:r>
            <a:r>
              <a:t>something – themes/topics</a:t>
            </a:r>
          </a:p>
          <a:p>
            <a:pPr marL="342900" indent="-342900">
              <a:buSzPct val="100000"/>
              <a:buFont typeface="Arial"/>
              <a:buChar char="•"/>
            </a:pPr>
            <a:r>
              <a:t>Vocabulary lets us know this.</a:t>
            </a:r>
          </a:p>
          <a:p>
            <a:pPr marL="342900" indent="-342900">
              <a:buSzPct val="100000"/>
              <a:buFont typeface="Arial"/>
              <a:buChar char="•"/>
            </a:pPr>
            <a:r>
              <a:t>So if we know the words, we can infer the topics. </a:t>
            </a:r>
          </a:p>
          <a:p>
            <a:pPr marL="342900" indent="-342900">
              <a:buSzPct val="100000"/>
              <a:buFont typeface="Arial"/>
              <a:buChar char="•"/>
            </a:pPr>
            <a:r>
              <a:t>But, more specifically, we want to look at clusters of words.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99" name="Shape 199"/>
          <p:cNvSpPr/>
          <p:nvPr>
            <p:ph type="title"/>
          </p:nvPr>
        </p:nvSpPr>
        <p:spPr>
          <a:prstGeom prst="rect">
            <a:avLst/>
          </a:prstGeom>
        </p:spPr>
        <p:txBody>
          <a:bodyPr/>
          <a:lstStyle>
            <a:lvl1pPr defTabSz="543305">
              <a:spcBef>
                <a:spcPts val="2100"/>
              </a:spcBef>
              <a:defRPr sz="4836"/>
            </a:lvl1pPr>
          </a:lstStyle>
          <a:p>
            <a:pPr/>
            <a:r>
              <a:t>Topic Modeling </a:t>
            </a:r>
          </a:p>
        </p:txBody>
      </p:sp>
      <p:pic>
        <p:nvPicPr>
          <p:cNvPr id="200" name="image6.png"/>
          <p:cNvPicPr>
            <a:picLocks noChangeAspect="1"/>
          </p:cNvPicPr>
          <p:nvPr/>
        </p:nvPicPr>
        <p:blipFill>
          <a:blip r:embed="rId2">
            <a:extLst/>
          </a:blip>
          <a:stretch>
            <a:fillRect/>
          </a:stretch>
        </p:blipFill>
        <p:spPr>
          <a:xfrm>
            <a:off x="952500" y="1881228"/>
            <a:ext cx="6667684" cy="4808816"/>
          </a:xfrm>
          <a:prstGeom prst="rect">
            <a:avLst/>
          </a:prstGeom>
          <a:ln w="12700">
            <a:miter lim="400000"/>
          </a:ln>
        </p:spPr>
      </p:pic>
      <p:sp>
        <p:nvSpPr>
          <p:cNvPr id="201" name="Shape 201"/>
          <p:cNvSpPr/>
          <p:nvPr/>
        </p:nvSpPr>
        <p:spPr>
          <a:xfrm>
            <a:off x="8344083" y="2108533"/>
            <a:ext cx="1838621" cy="115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spcBef>
                <a:spcPts val="0"/>
              </a:spcBef>
              <a:defRPr spc="0" sz="1800">
                <a:solidFill>
                  <a:srgbClr val="000000"/>
                </a:solidFill>
                <a:latin typeface="Calibri"/>
                <a:ea typeface="Calibri"/>
                <a:cs typeface="Calibri"/>
                <a:sym typeface="Calibri"/>
              </a:defRPr>
            </a:pPr>
            <a:r>
              <a:t>red: evidence</a:t>
            </a:r>
          </a:p>
          <a:p>
            <a:pPr defTabSz="457200">
              <a:spcBef>
                <a:spcPts val="0"/>
              </a:spcBef>
              <a:defRPr spc="0" sz="1800">
                <a:solidFill>
                  <a:srgbClr val="000000"/>
                </a:solidFill>
                <a:latin typeface="Calibri"/>
                <a:ea typeface="Calibri"/>
                <a:cs typeface="Calibri"/>
                <a:sym typeface="Calibri"/>
              </a:defRPr>
            </a:pPr>
            <a:r>
              <a:t>green: medicine</a:t>
            </a:r>
          </a:p>
          <a:p>
            <a:pPr defTabSz="457200">
              <a:spcBef>
                <a:spcPts val="0"/>
              </a:spcBef>
              <a:defRPr spc="0" sz="1800">
                <a:solidFill>
                  <a:srgbClr val="000000"/>
                </a:solidFill>
                <a:latin typeface="Calibri"/>
                <a:ea typeface="Calibri"/>
                <a:cs typeface="Calibri"/>
                <a:sym typeface="Calibri"/>
              </a:defRPr>
            </a:pPr>
            <a:r>
              <a:t>blue: murder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04" name="Shape 204"/>
          <p:cNvSpPr/>
          <p:nvPr>
            <p:ph type="title"/>
          </p:nvPr>
        </p:nvSpPr>
        <p:spPr>
          <a:prstGeom prst="rect">
            <a:avLst/>
          </a:prstGeom>
        </p:spPr>
        <p:txBody>
          <a:bodyPr/>
          <a:lstStyle>
            <a:lvl1pPr defTabSz="543305">
              <a:spcBef>
                <a:spcPts val="2100"/>
              </a:spcBef>
              <a:defRPr sz="4836"/>
            </a:lvl1pPr>
          </a:lstStyle>
          <a:p>
            <a:pPr/>
            <a:r>
              <a:t>Topic Modeling</a:t>
            </a:r>
          </a:p>
        </p:txBody>
      </p:sp>
      <p:sp>
        <p:nvSpPr>
          <p:cNvPr id="205" name="Shape 205"/>
          <p:cNvSpPr/>
          <p:nvPr>
            <p:ph type="body" idx="1"/>
          </p:nvPr>
        </p:nvSpPr>
        <p:spPr>
          <a:prstGeom prst="rect">
            <a:avLst/>
          </a:prstGeom>
        </p:spPr>
        <p:txBody>
          <a:bodyPr/>
          <a:lstStyle/>
          <a:p>
            <a:pPr marL="342900" indent="-342900">
              <a:buSzPct val="100000"/>
              <a:buFont typeface="Arial"/>
              <a:buChar char="•"/>
            </a:pPr>
            <a:r>
              <a:t>Runs over a corpus</a:t>
            </a:r>
          </a:p>
          <a:p>
            <a:pPr marL="342900" indent="-342900">
              <a:buSzPct val="100000"/>
              <a:buFont typeface="Arial"/>
              <a:buChar char="•"/>
            </a:pPr>
            <a:r>
              <a:t>Pulls out statistically significant clusters of words in each document</a:t>
            </a:r>
          </a:p>
          <a:p>
            <a:pPr marL="342900" indent="-342900">
              <a:buSzPct val="100000"/>
              <a:buFont typeface="Arial"/>
              <a:buChar char="•"/>
            </a:pPr>
            <a:r>
              <a:t>More sophisticated than simple word counts</a:t>
            </a:r>
          </a:p>
          <a:p>
            <a:pPr marL="342900" indent="-342900">
              <a:buSzPct val="100000"/>
              <a:buFont typeface="Arial"/>
              <a:buChar char="•"/>
            </a:pPr>
            <a:r>
              <a:t>Gets at underlying themes/topics in docs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08" name="Shape 208"/>
          <p:cNvSpPr/>
          <p:nvPr>
            <p:ph type="title"/>
          </p:nvPr>
        </p:nvSpPr>
        <p:spPr>
          <a:prstGeom prst="rect">
            <a:avLst/>
          </a:prstGeom>
        </p:spPr>
        <p:txBody>
          <a:bodyPr/>
          <a:lstStyle>
            <a:lvl1pPr defTabSz="543305">
              <a:spcBef>
                <a:spcPts val="2100"/>
              </a:spcBef>
              <a:defRPr sz="4836"/>
            </a:lvl1pPr>
          </a:lstStyle>
          <a:p>
            <a:pPr/>
            <a:r>
              <a:t>Sentiment Analysis</a:t>
            </a:r>
          </a:p>
        </p:txBody>
      </p:sp>
      <p:sp>
        <p:nvSpPr>
          <p:cNvPr id="209" name="Shape 209"/>
          <p:cNvSpPr/>
          <p:nvPr>
            <p:ph type="body" idx="1"/>
          </p:nvPr>
        </p:nvSpPr>
        <p:spPr>
          <a:prstGeom prst="rect">
            <a:avLst/>
          </a:prstGeom>
        </p:spPr>
        <p:txBody>
          <a:bodyPr/>
          <a:lstStyle/>
          <a:p>
            <a:pPr marL="0" indent="0" defTabSz="449833">
              <a:spcBef>
                <a:spcPts val="1300"/>
              </a:spcBef>
              <a:buSzTx/>
              <a:buFontTx/>
              <a:buNone/>
              <a:defRPr sz="2464"/>
            </a:pPr>
            <a:r>
              <a:t>"It </a:t>
            </a:r>
          </a:p>
          <a:p>
            <a:pPr marL="0" indent="0" defTabSz="449833">
              <a:spcBef>
                <a:spcPts val="1300"/>
              </a:spcBef>
              <a:buSzTx/>
              <a:buFontTx/>
              <a:buNone/>
              <a:defRPr sz="2464"/>
            </a:pPr>
            <a:r>
              <a:t>was </a:t>
            </a:r>
          </a:p>
          <a:p>
            <a:pPr marL="0" indent="0" defTabSz="449833">
              <a:spcBef>
                <a:spcPts val="1300"/>
              </a:spcBef>
              <a:buSzTx/>
              <a:buFontTx/>
              <a:buNone/>
              <a:defRPr sz="2464"/>
            </a:pPr>
            <a:r>
              <a:t>the </a:t>
            </a:r>
          </a:p>
          <a:p>
            <a:pPr marL="0" indent="0" defTabSz="449833">
              <a:spcBef>
                <a:spcPts val="1300"/>
              </a:spcBef>
              <a:buSzTx/>
              <a:buFontTx/>
              <a:buNone/>
              <a:defRPr sz="2464"/>
            </a:pPr>
            <a:r>
              <a:t>best			happy!/positive/1</a:t>
            </a:r>
          </a:p>
          <a:p>
            <a:pPr marL="0" indent="0" defTabSz="449833">
              <a:spcBef>
                <a:spcPts val="1300"/>
              </a:spcBef>
              <a:buSzTx/>
              <a:buFontTx/>
              <a:buNone/>
              <a:defRPr sz="2464"/>
            </a:pPr>
            <a:r>
              <a:t>of </a:t>
            </a:r>
          </a:p>
          <a:p>
            <a:pPr marL="0" indent="0" defTabSz="449833">
              <a:spcBef>
                <a:spcPts val="1300"/>
              </a:spcBef>
              <a:buSzTx/>
              <a:buFontTx/>
              <a:buNone/>
              <a:defRPr sz="2464"/>
            </a:pPr>
            <a:r>
              <a:t>times, </a:t>
            </a:r>
          </a:p>
          <a:p>
            <a:pPr marL="0" indent="0" defTabSz="449833">
              <a:spcBef>
                <a:spcPts val="1300"/>
              </a:spcBef>
              <a:buSzTx/>
              <a:buFontTx/>
              <a:buNone/>
              <a:defRPr sz="2464"/>
            </a:pPr>
            <a:r>
              <a:t>it </a:t>
            </a:r>
          </a:p>
          <a:p>
            <a:pPr marL="0" indent="0" defTabSz="449833">
              <a:spcBef>
                <a:spcPts val="1300"/>
              </a:spcBef>
              <a:buSzTx/>
              <a:buFontTx/>
              <a:buNone/>
              <a:defRPr sz="2464"/>
            </a:pPr>
            <a:r>
              <a:t>was </a:t>
            </a:r>
          </a:p>
          <a:p>
            <a:pPr marL="0" indent="0" defTabSz="449833">
              <a:spcBef>
                <a:spcPts val="1300"/>
              </a:spcBef>
              <a:buSzTx/>
              <a:buFontTx/>
              <a:buNone/>
              <a:defRPr sz="2464"/>
            </a:pPr>
            <a:r>
              <a:t>the </a:t>
            </a:r>
          </a:p>
          <a:p>
            <a:pPr marL="0" indent="0" defTabSz="449833">
              <a:spcBef>
                <a:spcPts val="1300"/>
              </a:spcBef>
              <a:buSzTx/>
              <a:buFontTx/>
              <a:buNone/>
              <a:defRPr sz="2464"/>
            </a:pPr>
            <a:r>
              <a:t>worst			sad!/negative/0</a:t>
            </a:r>
          </a:p>
          <a:p>
            <a:pPr marL="0" indent="0" defTabSz="449833">
              <a:spcBef>
                <a:spcPts val="1300"/>
              </a:spcBef>
              <a:buSzTx/>
              <a:buFontTx/>
              <a:buNone/>
              <a:defRPr sz="2464"/>
            </a:pPr>
            <a:r>
              <a:t>of </a:t>
            </a:r>
          </a:p>
          <a:p>
            <a:pPr marL="0" indent="0" defTabSz="449833">
              <a:spcBef>
                <a:spcPts val="1300"/>
              </a:spcBef>
              <a:buSzTx/>
              <a:buFontTx/>
              <a:buNone/>
              <a:defRPr sz="2464"/>
            </a:pPr>
            <a:r>
              <a:t>times…"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5" name="Shape 135"/>
          <p:cNvSpPr/>
          <p:nvPr>
            <p:ph type="title"/>
          </p:nvPr>
        </p:nvSpPr>
        <p:spPr>
          <a:prstGeom prst="rect">
            <a:avLst/>
          </a:prstGeom>
        </p:spPr>
        <p:txBody>
          <a:bodyPr/>
          <a:lstStyle>
            <a:lvl1pPr defTabSz="543305">
              <a:spcBef>
                <a:spcPts val="2100"/>
              </a:spcBef>
              <a:defRPr sz="4836"/>
            </a:lvl1pPr>
          </a:lstStyle>
          <a:p>
            <a:pPr/>
            <a:r>
              <a:t>Today’s Outline</a:t>
            </a:r>
          </a:p>
        </p:txBody>
      </p:sp>
      <p:sp>
        <p:nvSpPr>
          <p:cNvPr id="136" name="Shape 136"/>
          <p:cNvSpPr/>
          <p:nvPr>
            <p:ph type="body" idx="1"/>
          </p:nvPr>
        </p:nvSpPr>
        <p:spPr>
          <a:xfrm>
            <a:off x="571500" y="1809750"/>
            <a:ext cx="11861800" cy="7226300"/>
          </a:xfrm>
          <a:prstGeom prst="rect">
            <a:avLst/>
          </a:prstGeom>
        </p:spPr>
        <p:txBody>
          <a:bodyPr/>
          <a:lstStyle/>
          <a:p>
            <a:pPr marL="446404" indent="-446404" defTabSz="554990">
              <a:spcBef>
                <a:spcPts val="1700"/>
              </a:spcBef>
              <a:defRPr sz="3040"/>
            </a:pPr>
            <a:r>
              <a:t>1) </a:t>
            </a:r>
            <a:r>
              <a:rPr>
                <a:latin typeface="Iowan Old Style Bold"/>
                <a:ea typeface="Iowan Old Style Bold"/>
                <a:cs typeface="Iowan Old Style Bold"/>
                <a:sym typeface="Iowan Old Style Bold"/>
              </a:rPr>
              <a:t>Discussion of historical approaches to reading texts and review of technologies.</a:t>
            </a:r>
            <a:r>
              <a:t> Discussion of text analysis with DH. Ways to read a text, voyant, Google n-grams, online tools with no programming needed.</a:t>
            </a:r>
          </a:p>
          <a:p>
            <a:pPr marL="446404" indent="-446404" defTabSz="554990">
              <a:spcBef>
                <a:spcPts val="1700"/>
              </a:spcBef>
              <a:defRPr sz="3040"/>
            </a:pPr>
            <a:r>
              <a:t>2)</a:t>
            </a:r>
            <a:r>
              <a:rPr>
                <a:latin typeface="Iowan Old Style Bold"/>
                <a:ea typeface="Iowan Old Style Bold"/>
                <a:cs typeface="Iowan Old Style Bold"/>
                <a:sym typeface="Iowan Old Style Bold"/>
              </a:rPr>
              <a:t>Basic python and text analysis tutorial </a:t>
            </a:r>
            <a:r>
              <a:t>— Follow along with handouts, discussion of python and text analysis</a:t>
            </a:r>
          </a:p>
          <a:p>
            <a:pPr marL="446404" indent="-446404" defTabSz="554990">
              <a:spcBef>
                <a:spcPts val="1700"/>
              </a:spcBef>
              <a:defRPr sz="3040"/>
            </a:pPr>
            <a:r>
              <a:t>3) </a:t>
            </a:r>
            <a:r>
              <a:rPr>
                <a:latin typeface="Iowan Old Style Bold"/>
                <a:ea typeface="Iowan Old Style Bold"/>
                <a:cs typeface="Iowan Old Style Bold"/>
                <a:sym typeface="Iowan Old Style Bold"/>
              </a:rPr>
              <a:t>Mini-project </a:t>
            </a:r>
            <a:r>
              <a:t>— your own pythonic literary analysis of a work of English literature. Answer 3-4 of the given questions of your choice, and make a python script to answer them. (Use “cookbook” worksheet)</a:t>
            </a:r>
          </a:p>
          <a:p>
            <a:pPr marL="446404" indent="-446404" defTabSz="554990">
              <a:spcBef>
                <a:spcPts val="1700"/>
              </a:spcBef>
              <a:defRPr sz="3040"/>
            </a:pPr>
            <a:r>
              <a:t>4) </a:t>
            </a:r>
            <a:r>
              <a:rPr>
                <a:latin typeface="Iowan Old Style Bold"/>
                <a:ea typeface="Iowan Old Style Bold"/>
                <a:cs typeface="Iowan Old Style Bold"/>
                <a:sym typeface="Iowan Old Style Bold"/>
              </a:rPr>
              <a:t>Share mini-projects in groups</a:t>
            </a:r>
            <a:endParaRPr>
              <a:latin typeface="Iowan Old Style Bold"/>
              <a:ea typeface="Iowan Old Style Bold"/>
              <a:cs typeface="Iowan Old Style Bold"/>
              <a:sym typeface="Iowan Old Style Bold"/>
            </a:endParaRPr>
          </a:p>
          <a:p>
            <a:pPr marL="446404" indent="-446404" defTabSz="554990">
              <a:spcBef>
                <a:spcPts val="1700"/>
              </a:spcBef>
              <a:defRPr sz="3040"/>
            </a:pPr>
            <a:r>
              <a:t>5) </a:t>
            </a:r>
            <a:r>
              <a:rPr>
                <a:latin typeface="Iowan Old Style Bold"/>
                <a:ea typeface="Iowan Old Style Bold"/>
                <a:cs typeface="Iowan Old Style Bold"/>
                <a:sym typeface="Iowan Old Style Bold"/>
              </a:rPr>
              <a:t>A look at further resources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12" name="Shape 212"/>
          <p:cNvSpPr/>
          <p:nvPr>
            <p:ph type="title"/>
          </p:nvPr>
        </p:nvSpPr>
        <p:spPr>
          <a:prstGeom prst="rect">
            <a:avLst/>
          </a:prstGeom>
        </p:spPr>
        <p:txBody>
          <a:bodyPr/>
          <a:lstStyle>
            <a:lvl1pPr defTabSz="543305">
              <a:spcBef>
                <a:spcPts val="2100"/>
              </a:spcBef>
              <a:defRPr sz="4836"/>
            </a:lvl1pPr>
          </a:lstStyle>
          <a:p>
            <a:pPr/>
            <a:r>
              <a:t>Sentiment Analysis</a:t>
            </a:r>
          </a:p>
        </p:txBody>
      </p:sp>
      <p:pic>
        <p:nvPicPr>
          <p:cNvPr id="213" name="image9.png"/>
          <p:cNvPicPr>
            <a:picLocks noChangeAspect="1"/>
          </p:cNvPicPr>
          <p:nvPr/>
        </p:nvPicPr>
        <p:blipFill>
          <a:blip r:embed="rId2">
            <a:extLst/>
          </a:blip>
          <a:stretch>
            <a:fillRect/>
          </a:stretch>
        </p:blipFill>
        <p:spPr>
          <a:xfrm>
            <a:off x="3224588" y="2306637"/>
            <a:ext cx="5463426" cy="4770456"/>
          </a:xfrm>
          <a:prstGeom prst="rect">
            <a:avLst/>
          </a:prstGeom>
          <a:ln w="12700">
            <a:miter lim="400000"/>
          </a:ln>
        </p:spPr>
      </p:pic>
      <p:sp>
        <p:nvSpPr>
          <p:cNvPr id="214" name="Shape 214"/>
          <p:cNvSpPr/>
          <p:nvPr/>
        </p:nvSpPr>
        <p:spPr>
          <a:xfrm>
            <a:off x="5171345" y="7935913"/>
            <a:ext cx="2227733"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0"/>
              </a:spcBef>
              <a:defRPr spc="0" sz="1800">
                <a:solidFill>
                  <a:srgbClr val="000000"/>
                </a:solidFill>
                <a:latin typeface="Calibri"/>
                <a:ea typeface="Calibri"/>
                <a:cs typeface="Calibri"/>
                <a:sym typeface="Calibri"/>
              </a:defRPr>
            </a:lvl1pPr>
          </a:lstStyle>
          <a:p>
            <a:pPr/>
            <a:r>
              <a:t>emojisentiment.com</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17" name="Shape 217"/>
          <p:cNvSpPr/>
          <p:nvPr>
            <p:ph type="title"/>
          </p:nvPr>
        </p:nvSpPr>
        <p:spPr>
          <a:prstGeom prst="rect">
            <a:avLst/>
          </a:prstGeom>
        </p:spPr>
        <p:txBody>
          <a:bodyPr/>
          <a:lstStyle>
            <a:lvl1pPr defTabSz="543305">
              <a:spcBef>
                <a:spcPts val="2100"/>
              </a:spcBef>
              <a:defRPr sz="4836"/>
            </a:lvl1pPr>
          </a:lstStyle>
          <a:p>
            <a:pPr/>
            <a:r>
              <a:t>SenTiment Analysis</a:t>
            </a:r>
          </a:p>
        </p:txBody>
      </p:sp>
      <p:pic>
        <p:nvPicPr>
          <p:cNvPr id="218" name="image8.png"/>
          <p:cNvPicPr>
            <a:picLocks noChangeAspect="1"/>
          </p:cNvPicPr>
          <p:nvPr/>
        </p:nvPicPr>
        <p:blipFill>
          <a:blip r:embed="rId2">
            <a:extLst/>
          </a:blip>
          <a:stretch>
            <a:fillRect/>
          </a:stretch>
        </p:blipFill>
        <p:spPr>
          <a:xfrm>
            <a:off x="2884397" y="2027237"/>
            <a:ext cx="6448606" cy="4603448"/>
          </a:xfrm>
          <a:prstGeom prst="rect">
            <a:avLst/>
          </a:prstGeom>
          <a:ln w="12700">
            <a:miter lim="400000"/>
          </a:ln>
        </p:spPr>
      </p:pic>
      <p:sp>
        <p:nvSpPr>
          <p:cNvPr id="219" name="Shape 219"/>
          <p:cNvSpPr/>
          <p:nvPr/>
        </p:nvSpPr>
        <p:spPr>
          <a:xfrm>
            <a:off x="3186203" y="6871985"/>
            <a:ext cx="5844814"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0"/>
              </a:spcBef>
              <a:defRPr spc="0" sz="1800">
                <a:solidFill>
                  <a:srgbClr val="000000"/>
                </a:solidFill>
                <a:latin typeface="Calibri"/>
                <a:ea typeface="Calibri"/>
                <a:cs typeface="Calibri"/>
                <a:sym typeface="Calibri"/>
              </a:defRPr>
            </a:lvl1pPr>
          </a:lstStyle>
          <a:p>
            <a:pPr/>
            <a:r>
              <a:t>http://www.matthewjockers.net/2015/02/02/syuzhet/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22" name="Shape 222"/>
          <p:cNvSpPr/>
          <p:nvPr>
            <p:ph type="title"/>
          </p:nvPr>
        </p:nvSpPr>
        <p:spPr>
          <a:prstGeom prst="rect">
            <a:avLst/>
          </a:prstGeom>
        </p:spPr>
        <p:txBody>
          <a:bodyPr/>
          <a:lstStyle>
            <a:lvl1pPr defTabSz="543305">
              <a:spcBef>
                <a:spcPts val="2100"/>
              </a:spcBef>
              <a:defRPr sz="4836"/>
            </a:lvl1pPr>
          </a:lstStyle>
          <a:p>
            <a:pPr/>
            <a:r>
              <a:t>Recap of Online Resources to Explore</a:t>
            </a:r>
          </a:p>
        </p:txBody>
      </p:sp>
      <p:sp>
        <p:nvSpPr>
          <p:cNvPr id="223" name="Shape 223"/>
          <p:cNvSpPr/>
          <p:nvPr>
            <p:ph type="body" idx="1"/>
          </p:nvPr>
        </p:nvSpPr>
        <p:spPr>
          <a:prstGeom prst="rect">
            <a:avLst/>
          </a:prstGeom>
        </p:spPr>
        <p:txBody>
          <a:bodyPr/>
          <a:lstStyle/>
          <a:p>
            <a:pPr/>
            <a:r>
              <a:t>As we’ve seen, you can do some interesting things with quantitative text analysis without ever programming at all! You may want to explore the following online resources further:</a:t>
            </a:r>
          </a:p>
          <a:p>
            <a:pPr lvl="1"/>
            <a:r>
              <a:t> voyant</a:t>
            </a:r>
          </a:p>
          <a:p>
            <a:pPr lvl="1"/>
            <a:r>
              <a:t>google n-grams</a:t>
            </a:r>
          </a:p>
          <a:p>
            <a:pPr lvl="1"/>
            <a:r>
              <a:rPr u="sng">
                <a:hlinkClick r:id="rId2" invalidUrl="" action="" tgtFrame="" tooltip="" history="1" highlightClick="0" endSnd="0"/>
              </a:rPr>
              <a:t>emojisentiment.com</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26" name="Shape 226"/>
          <p:cNvSpPr/>
          <p:nvPr>
            <p:ph type="title"/>
          </p:nvPr>
        </p:nvSpPr>
        <p:spPr>
          <a:prstGeom prst="rect">
            <a:avLst/>
          </a:prstGeom>
        </p:spPr>
        <p:txBody>
          <a:bodyPr/>
          <a:lstStyle>
            <a:lvl1pPr defTabSz="543305">
              <a:spcBef>
                <a:spcPts val="2100"/>
              </a:spcBef>
              <a:defRPr sz="4836"/>
            </a:lvl1pPr>
          </a:lstStyle>
          <a:p>
            <a:pPr/>
            <a:r>
              <a:t>Recap of Applications for Text Analysis</a:t>
            </a:r>
          </a:p>
        </p:txBody>
      </p:sp>
      <p:sp>
        <p:nvSpPr>
          <p:cNvPr id="227" name="Shape 227"/>
          <p:cNvSpPr/>
          <p:nvPr>
            <p:ph type="body" idx="1"/>
          </p:nvPr>
        </p:nvSpPr>
        <p:spPr>
          <a:prstGeom prst="rect">
            <a:avLst/>
          </a:prstGeom>
        </p:spPr>
        <p:txBody>
          <a:bodyPr/>
          <a:lstStyle/>
          <a:p>
            <a:pPr/>
            <a:r>
              <a:t>Two applications we discussed for text analysis from a conceptual point of view were:</a:t>
            </a:r>
          </a:p>
          <a:p>
            <a:pPr lvl="1"/>
            <a:r>
              <a:t>Topic modeling</a:t>
            </a:r>
          </a:p>
          <a:p>
            <a:pPr lvl="1"/>
            <a:r>
              <a:t>Sentiment analysis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9" name="118295074_2675x2907.jpeg"/>
          <p:cNvPicPr>
            <a:picLocks noChangeAspect="1"/>
          </p:cNvPicPr>
          <p:nvPr>
            <p:ph type="pic" idx="13"/>
          </p:nvPr>
        </p:nvPicPr>
        <p:blipFill>
          <a:blip r:embed="rId2">
            <a:extLst/>
          </a:blip>
          <a:srcRect l="2257" t="129" r="26205" b="129"/>
          <a:stretch>
            <a:fillRect/>
          </a:stretch>
        </p:blipFill>
        <p:spPr>
          <a:prstGeom prst="rect">
            <a:avLst/>
          </a:prstGeom>
        </p:spPr>
      </p:pic>
      <p:sp>
        <p:nvSpPr>
          <p:cNvPr id="230" name="Shape 230"/>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31" name="Shape 231"/>
          <p:cNvSpPr/>
          <p:nvPr>
            <p:ph type="title"/>
          </p:nvPr>
        </p:nvSpPr>
        <p:spPr>
          <a:prstGeom prst="rect">
            <a:avLst/>
          </a:prstGeom>
        </p:spPr>
        <p:txBody>
          <a:bodyPr/>
          <a:lstStyle>
            <a:lvl1pPr defTabSz="543305">
              <a:spcBef>
                <a:spcPts val="2100"/>
              </a:spcBef>
              <a:defRPr sz="4836"/>
            </a:lvl1pPr>
          </a:lstStyle>
          <a:p>
            <a:pPr/>
            <a:r>
              <a:t>Group Mini-Project</a:t>
            </a:r>
          </a:p>
        </p:txBody>
      </p:sp>
      <p:sp>
        <p:nvSpPr>
          <p:cNvPr id="232" name="Shape 232"/>
          <p:cNvSpPr/>
          <p:nvPr>
            <p:ph type="body" sz="half" idx="1"/>
          </p:nvPr>
        </p:nvSpPr>
        <p:spPr>
          <a:prstGeom prst="rect">
            <a:avLst/>
          </a:prstGeom>
        </p:spPr>
        <p:txBody>
          <a:bodyPr/>
          <a:lstStyle/>
          <a:p>
            <a:pPr/>
            <a:r>
              <a:t>Distant reading a short story</a:t>
            </a:r>
          </a:p>
          <a:p>
            <a:pPr/>
            <a:r>
              <a:t>Read this as a class, using pre-written python scripts, opportunity to talk about programming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35" name="Shape 235"/>
          <p:cNvSpPr/>
          <p:nvPr>
            <p:ph type="title"/>
          </p:nvPr>
        </p:nvSpPr>
        <p:spPr>
          <a:xfrm>
            <a:off x="558800" y="723900"/>
            <a:ext cx="11861800" cy="723900"/>
          </a:xfrm>
          <a:prstGeom prst="rect">
            <a:avLst/>
          </a:prstGeom>
        </p:spPr>
        <p:txBody>
          <a:bodyPr/>
          <a:lstStyle>
            <a:lvl1pPr defTabSz="543305">
              <a:spcBef>
                <a:spcPts val="2100"/>
              </a:spcBef>
              <a:defRPr sz="4836"/>
            </a:lvl1pPr>
          </a:lstStyle>
          <a:p>
            <a:pPr/>
            <a:r>
              <a:t>Preliminaries: Text analysis with python tutorial</a:t>
            </a:r>
          </a:p>
        </p:txBody>
      </p:sp>
      <p:sp>
        <p:nvSpPr>
          <p:cNvPr id="236" name="Shape 236"/>
          <p:cNvSpPr/>
          <p:nvPr>
            <p:ph type="body" idx="1"/>
          </p:nvPr>
        </p:nvSpPr>
        <p:spPr>
          <a:xfrm>
            <a:off x="1054100" y="1809750"/>
            <a:ext cx="11861800" cy="7226300"/>
          </a:xfrm>
          <a:prstGeom prst="rect">
            <a:avLst/>
          </a:prstGeom>
        </p:spPr>
        <p:txBody>
          <a:bodyPr/>
          <a:lstStyle/>
          <a:p>
            <a:pPr>
              <a:defRPr sz="3000"/>
            </a:pPr>
            <a:r>
              <a:t>Python prefers .txt files</a:t>
            </a:r>
          </a:p>
          <a:p>
            <a:pPr>
              <a:defRPr sz="3000"/>
            </a:pPr>
            <a:r>
              <a:t>.txt and .csv are known as “flat” files, and are much easier for python to parse than documents that take up more memory like Word and Excel files</a:t>
            </a:r>
          </a:p>
          <a:p>
            <a:pPr>
              <a:defRPr sz="3000"/>
            </a:pPr>
            <a:r>
              <a:t>.pdf files need to be converted into .txt files for text analysis. For example, the Ring Turn Phi Archive in your course homework needs to undergo OCR (optical character recognition) before it will be usable for digital text analysis.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39" name="Shape 239"/>
          <p:cNvSpPr/>
          <p:nvPr>
            <p:ph type="title"/>
          </p:nvPr>
        </p:nvSpPr>
        <p:spPr>
          <a:prstGeom prst="rect">
            <a:avLst/>
          </a:prstGeom>
        </p:spPr>
        <p:txBody>
          <a:bodyPr/>
          <a:lstStyle>
            <a:lvl1pPr defTabSz="543305">
              <a:spcBef>
                <a:spcPts val="2100"/>
              </a:spcBef>
              <a:defRPr sz="4836"/>
            </a:lvl1pPr>
          </a:lstStyle>
          <a:p>
            <a:pPr/>
            <a:r>
              <a:t>Preliminaries: Text analysis with python tutorial</a:t>
            </a:r>
          </a:p>
        </p:txBody>
      </p:sp>
      <p:sp>
        <p:nvSpPr>
          <p:cNvPr id="240" name="Shape 240"/>
          <p:cNvSpPr/>
          <p:nvPr>
            <p:ph type="body" idx="1"/>
          </p:nvPr>
        </p:nvSpPr>
        <p:spPr>
          <a:prstGeom prst="rect">
            <a:avLst/>
          </a:prstGeom>
        </p:spPr>
        <p:txBody>
          <a:bodyPr/>
          <a:lstStyle/>
          <a:p>
            <a:pPr/>
            <a:r>
              <a:t>Text needs to be “cleaned” for best results</a:t>
            </a:r>
          </a:p>
          <a:p>
            <a:pPr/>
            <a:r>
              <a:t>You will learn more about this later in your course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3" name="Shape 243"/>
          <p:cNvSpPr/>
          <p:nvPr>
            <p:ph type="title"/>
          </p:nvPr>
        </p:nvSpPr>
        <p:spPr>
          <a:prstGeom prst="rect">
            <a:avLst/>
          </a:prstGeom>
        </p:spPr>
        <p:txBody>
          <a:bodyPr/>
          <a:lstStyle>
            <a:lvl1pPr defTabSz="543305">
              <a:spcBef>
                <a:spcPts val="2100"/>
              </a:spcBef>
              <a:defRPr sz="4836"/>
            </a:lvl1pPr>
          </a:lstStyle>
          <a:p>
            <a:pPr/>
            <a:r>
              <a:t>Tutorial Script #1</a:t>
            </a:r>
          </a:p>
        </p:txBody>
      </p:sp>
      <p:sp>
        <p:nvSpPr>
          <p:cNvPr id="244" name="Shape 244"/>
          <p:cNvSpPr/>
          <p:nvPr>
            <p:ph type="body" idx="1"/>
          </p:nvPr>
        </p:nvSpPr>
        <p:spPr>
          <a:prstGeom prst="rect">
            <a:avLst/>
          </a:prstGeom>
        </p:spPr>
        <p:txBody>
          <a:bodyPr/>
          <a:lstStyle/>
          <a:p>
            <a:pPr/>
            <a:r>
              <a:t>We are going to read in a short story as a flat .txt. file.</a:t>
            </a:r>
          </a:p>
          <a:p>
            <a:pPr/>
            <a:r>
              <a:t>Open your tutorial script in IDLE or another text editor</a:t>
            </a:r>
          </a:p>
          <a:p>
            <a:pPr/>
            <a:r>
              <a:t>Look at the following line:</a:t>
            </a:r>
          </a:p>
          <a:p>
            <a:pPr/>
          </a:p>
          <a:p>
            <a:pPr/>
            <a:r>
              <a:t>This declare a variable called ‘story’ and places the entire text into it</a:t>
            </a:r>
          </a:p>
        </p:txBody>
      </p:sp>
      <p:sp>
        <p:nvSpPr>
          <p:cNvPr id="245" name="Shape 245"/>
          <p:cNvSpPr/>
          <p:nvPr/>
        </p:nvSpPr>
        <p:spPr>
          <a:xfrm>
            <a:off x="796032" y="4165599"/>
            <a:ext cx="11143754" cy="124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pc="0">
                <a:solidFill>
                  <a:srgbClr val="AA4831"/>
                </a:solidFill>
                <a:latin typeface="Iowan Old Style Bold"/>
                <a:ea typeface="Iowan Old Style Bold"/>
                <a:cs typeface="Iowan Old Style Bold"/>
                <a:sym typeface="Iowan Old Style Bold"/>
              </a:defRPr>
            </a:lvl1pPr>
          </a:lstStyle>
          <a:p>
            <a:pPr/>
            <a:r>
              <a:t>story = open( 'story.txt', mode='r', encoding='utf8').read()</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8" name="Shape 248"/>
          <p:cNvSpPr/>
          <p:nvPr>
            <p:ph type="title"/>
          </p:nvPr>
        </p:nvSpPr>
        <p:spPr>
          <a:prstGeom prst="rect">
            <a:avLst/>
          </a:prstGeom>
        </p:spPr>
        <p:txBody>
          <a:bodyPr/>
          <a:lstStyle>
            <a:lvl1pPr defTabSz="543305">
              <a:spcBef>
                <a:spcPts val="2100"/>
              </a:spcBef>
              <a:defRPr sz="4836"/>
            </a:lvl1pPr>
          </a:lstStyle>
          <a:p>
            <a:pPr/>
            <a:r>
              <a:t>Lists in Python</a:t>
            </a:r>
          </a:p>
        </p:txBody>
      </p:sp>
      <p:sp>
        <p:nvSpPr>
          <p:cNvPr id="249" name="Shape 249"/>
          <p:cNvSpPr/>
          <p:nvPr>
            <p:ph type="body" idx="1"/>
          </p:nvPr>
        </p:nvSpPr>
        <p:spPr>
          <a:prstGeom prst="rect">
            <a:avLst/>
          </a:prstGeom>
        </p:spPr>
        <p:txBody>
          <a:bodyPr/>
          <a:lstStyle/>
          <a:p>
            <a:pPr/>
            <a:r>
              <a:t>A list is a variable that is collection of numerous different elements.</a:t>
            </a:r>
          </a:p>
          <a:p>
            <a:pPr/>
          </a:p>
          <a:p>
            <a:pPr/>
          </a:p>
          <a:p>
            <a:pPr/>
            <a:r>
              <a:t>An individual element of a list can be called by referencing its index.</a:t>
            </a:r>
          </a:p>
          <a:p>
            <a:pPr/>
          </a:p>
        </p:txBody>
      </p:sp>
      <p:sp>
        <p:nvSpPr>
          <p:cNvPr id="250" name="Shape 250"/>
          <p:cNvSpPr/>
          <p:nvPr/>
        </p:nvSpPr>
        <p:spPr>
          <a:xfrm>
            <a:off x="2286875" y="3333749"/>
            <a:ext cx="7521303"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0">
                <a:solidFill>
                  <a:srgbClr val="AA4831"/>
                </a:solidFill>
                <a:latin typeface="Iowan Old Style Bold"/>
                <a:ea typeface="Iowan Old Style Bold"/>
                <a:cs typeface="Iowan Old Style Bold"/>
                <a:sym typeface="Iowan Old Style Bold"/>
              </a:defRPr>
            </a:lvl1pPr>
          </a:lstStyle>
          <a:p>
            <a:pPr/>
            <a:r>
              <a:t>anexamplelist = [‘computer’,’tree’,17, 2.5] </a:t>
            </a:r>
          </a:p>
        </p:txBody>
      </p:sp>
      <p:sp>
        <p:nvSpPr>
          <p:cNvPr id="251" name="Shape 251"/>
          <p:cNvSpPr/>
          <p:nvPr/>
        </p:nvSpPr>
        <p:spPr>
          <a:xfrm>
            <a:off x="3696575" y="6343650"/>
            <a:ext cx="4393655" cy="190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0">
                <a:solidFill>
                  <a:srgbClr val="AA4831"/>
                </a:solidFill>
                <a:latin typeface="Iowan Old Style Bold"/>
                <a:ea typeface="Iowan Old Style Bold"/>
                <a:cs typeface="Iowan Old Style Bold"/>
                <a:sym typeface="Iowan Old Style Bold"/>
              </a:defRPr>
            </a:pPr>
            <a:r>
              <a:t>print (anexamplelist[1])</a:t>
            </a:r>
          </a:p>
          <a:p>
            <a:pPr>
              <a:defRPr spc="0">
                <a:solidFill>
                  <a:srgbClr val="AA4831"/>
                </a:solidFill>
                <a:latin typeface="Iowan Old Style Bold"/>
                <a:ea typeface="Iowan Old Style Bold"/>
                <a:cs typeface="Iowan Old Style Bold"/>
                <a:sym typeface="Iowan Old Style Bold"/>
              </a:defRPr>
            </a:pPr>
          </a:p>
          <a:p>
            <a:pPr>
              <a:defRPr spc="0">
                <a:solidFill>
                  <a:srgbClr val="AA4831"/>
                </a:solidFill>
                <a:latin typeface="Iowan Old Style Bold"/>
                <a:ea typeface="Iowan Old Style Bold"/>
                <a:cs typeface="Iowan Old Style Bold"/>
                <a:sym typeface="Iowan Old Style Bold"/>
              </a:defRPr>
            </a:pPr>
            <a:r>
              <a:t>## ‘tree’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54" name="Shape 254"/>
          <p:cNvSpPr/>
          <p:nvPr>
            <p:ph type="title"/>
          </p:nvPr>
        </p:nvSpPr>
        <p:spPr>
          <a:prstGeom prst="rect">
            <a:avLst/>
          </a:prstGeom>
        </p:spPr>
        <p:txBody>
          <a:bodyPr/>
          <a:lstStyle>
            <a:lvl1pPr defTabSz="543305">
              <a:spcBef>
                <a:spcPts val="2100"/>
              </a:spcBef>
              <a:defRPr sz="4836"/>
            </a:lvl1pPr>
          </a:lstStyle>
          <a:p>
            <a:pPr/>
            <a:r>
              <a:t>For Loops</a:t>
            </a:r>
          </a:p>
        </p:txBody>
      </p:sp>
      <p:sp>
        <p:nvSpPr>
          <p:cNvPr id="255" name="Shape 255"/>
          <p:cNvSpPr/>
          <p:nvPr>
            <p:ph type="body" idx="1"/>
          </p:nvPr>
        </p:nvSpPr>
        <p:spPr>
          <a:prstGeom prst="rect">
            <a:avLst/>
          </a:prstGeom>
        </p:spPr>
        <p:txBody>
          <a:bodyPr/>
          <a:lstStyle/>
          <a:p>
            <a:pPr/>
            <a:r>
              <a:t>A control flow statement that allows a process to be iterated (repeated)</a:t>
            </a:r>
          </a:p>
        </p:txBody>
      </p:sp>
      <p:sp>
        <p:nvSpPr>
          <p:cNvPr id="256" name="Shape 256"/>
          <p:cNvSpPr/>
          <p:nvPr/>
        </p:nvSpPr>
        <p:spPr>
          <a:xfrm>
            <a:off x="3121007" y="3270249"/>
            <a:ext cx="6762786" cy="370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0">
                <a:solidFill>
                  <a:srgbClr val="AA4831"/>
                </a:solidFill>
                <a:latin typeface="Iowan Old Style Bold"/>
                <a:ea typeface="Iowan Old Style Bold"/>
                <a:cs typeface="Iowan Old Style Bold"/>
                <a:sym typeface="Iowan Old Style Bold"/>
              </a:defRPr>
            </a:pPr>
            <a:r>
              <a:t>catbreeds = ["persian", "tabby", "sphinx", "domestic shorthair"]</a:t>
            </a:r>
          </a:p>
          <a:p>
            <a:pPr>
              <a:defRPr spc="0">
                <a:solidFill>
                  <a:srgbClr val="AA4831"/>
                </a:solidFill>
                <a:latin typeface="Iowan Old Style Bold"/>
                <a:ea typeface="Iowan Old Style Bold"/>
                <a:cs typeface="Iowan Old Style Bold"/>
                <a:sym typeface="Iowan Old Style Bold"/>
              </a:defRPr>
            </a:pPr>
          </a:p>
          <a:p>
            <a:pPr>
              <a:defRPr spc="0">
                <a:solidFill>
                  <a:srgbClr val="AA4831"/>
                </a:solidFill>
                <a:latin typeface="Iowan Old Style Bold"/>
                <a:ea typeface="Iowan Old Style Bold"/>
                <a:cs typeface="Iowan Old Style Bold"/>
                <a:sym typeface="Iowan Old Style Bold"/>
              </a:defRPr>
            </a:pPr>
            <a:r>
              <a:t>for breed in catbreeds:</a:t>
            </a:r>
          </a:p>
          <a:p>
            <a:pPr>
              <a:defRPr spc="0">
                <a:solidFill>
                  <a:srgbClr val="AA4831"/>
                </a:solidFill>
                <a:latin typeface="Iowan Old Style Bold"/>
                <a:ea typeface="Iowan Old Style Bold"/>
                <a:cs typeface="Iowan Old Style Bold"/>
                <a:sym typeface="Iowan Old Style Bold"/>
              </a:defRPr>
            </a:pPr>
            <a:r>
              <a:t>    print (breed)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8" name="118295074_2675x2907.jpeg"/>
          <p:cNvPicPr>
            <a:picLocks noChangeAspect="1"/>
          </p:cNvPicPr>
          <p:nvPr>
            <p:ph type="pic" idx="13"/>
          </p:nvPr>
        </p:nvPicPr>
        <p:blipFill>
          <a:blip r:embed="rId2">
            <a:extLst/>
          </a:blip>
          <a:srcRect l="2257" t="129" r="26205" b="129"/>
          <a:stretch>
            <a:fillRect/>
          </a:stretch>
        </p:blipFill>
        <p:spPr>
          <a:prstGeom prst="rect">
            <a:avLst/>
          </a:prstGeom>
        </p:spPr>
      </p:pic>
      <p:sp>
        <p:nvSpPr>
          <p:cNvPr id="139" name="Shape 139"/>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0" name="Shape 140"/>
          <p:cNvSpPr/>
          <p:nvPr>
            <p:ph type="title"/>
          </p:nvPr>
        </p:nvSpPr>
        <p:spPr>
          <a:prstGeom prst="rect">
            <a:avLst/>
          </a:prstGeom>
        </p:spPr>
        <p:txBody>
          <a:bodyPr/>
          <a:lstStyle>
            <a:lvl1pPr defTabSz="455675">
              <a:spcBef>
                <a:spcPts val="1700"/>
              </a:spcBef>
              <a:defRPr sz="4055"/>
            </a:lvl1pPr>
          </a:lstStyle>
          <a:p>
            <a:pPr/>
            <a:r>
              <a:t>Concepts: Ways to Read A Text</a:t>
            </a:r>
          </a:p>
        </p:txBody>
      </p:sp>
      <p:sp>
        <p:nvSpPr>
          <p:cNvPr id="141" name="Shape 141"/>
          <p:cNvSpPr/>
          <p:nvPr>
            <p:ph type="body" sz="half" idx="1"/>
          </p:nvPr>
        </p:nvSpPr>
        <p:spPr>
          <a:xfrm>
            <a:off x="7327900" y="1809750"/>
            <a:ext cx="5397500" cy="7226300"/>
          </a:xfrm>
          <a:prstGeom prst="rect">
            <a:avLst/>
          </a:prstGeom>
        </p:spPr>
        <p:txBody>
          <a:bodyPr/>
          <a:lstStyle/>
          <a:p>
            <a:pPr/>
            <a:r>
              <a:t>Close reading - general literary theory, before digital approaches</a:t>
            </a:r>
          </a:p>
          <a:p>
            <a:pPr/>
            <a:r>
              <a:t>Bag of Words, </a:t>
            </a:r>
            <a:r>
              <a:rPr>
                <a:latin typeface="Iowan Old Style Bold"/>
                <a:ea typeface="Iowan Old Style Bold"/>
                <a:cs typeface="Iowan Old Style Bold"/>
                <a:sym typeface="Iowan Old Style Bold"/>
              </a:rPr>
              <a:t>vocabulary statistical method</a:t>
            </a:r>
          </a:p>
          <a:p>
            <a:pPr/>
            <a:r>
              <a:t>Topic Modeling</a:t>
            </a:r>
          </a:p>
          <a:p>
            <a:pPr/>
            <a:r>
              <a:t>Sentiment Analysis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59" name="Shape 259"/>
          <p:cNvSpPr/>
          <p:nvPr>
            <p:ph type="title"/>
          </p:nvPr>
        </p:nvSpPr>
        <p:spPr>
          <a:prstGeom prst="rect">
            <a:avLst/>
          </a:prstGeom>
        </p:spPr>
        <p:txBody>
          <a:bodyPr/>
          <a:lstStyle>
            <a:lvl1pPr defTabSz="543305">
              <a:spcBef>
                <a:spcPts val="2100"/>
              </a:spcBef>
              <a:defRPr sz="4836"/>
            </a:lvl1pPr>
          </a:lstStyle>
          <a:p>
            <a:pPr/>
            <a:r>
              <a:t>Defining Functions</a:t>
            </a:r>
          </a:p>
        </p:txBody>
      </p:sp>
      <p:sp>
        <p:nvSpPr>
          <p:cNvPr id="260" name="Shape 260"/>
          <p:cNvSpPr/>
          <p:nvPr>
            <p:ph type="body" idx="1"/>
          </p:nvPr>
        </p:nvSpPr>
        <p:spPr>
          <a:prstGeom prst="rect">
            <a:avLst/>
          </a:prstGeom>
        </p:spPr>
        <p:txBody>
          <a:bodyPr/>
          <a:lstStyle/>
          <a:p>
            <a:pPr/>
            <a:r>
              <a:t>We saw some in-built python functions.  Let’s write our own now.  Functions are declared with the </a:t>
            </a:r>
            <a:r>
              <a:rPr>
                <a:latin typeface="Iowan Old Style Bold"/>
                <a:ea typeface="Iowan Old Style Bold"/>
                <a:cs typeface="Iowan Old Style Bold"/>
                <a:sym typeface="Iowan Old Style Bold"/>
              </a:rPr>
              <a:t>def</a:t>
            </a:r>
            <a:r>
              <a:t> keyword in python. </a:t>
            </a:r>
          </a:p>
        </p:txBody>
      </p:sp>
      <p:sp>
        <p:nvSpPr>
          <p:cNvPr id="261" name="Shape 261"/>
          <p:cNvSpPr/>
          <p:nvPr/>
        </p:nvSpPr>
        <p:spPr>
          <a:xfrm>
            <a:off x="2883775" y="3473450"/>
            <a:ext cx="8459962" cy="388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0">
                <a:solidFill>
                  <a:srgbClr val="AA4831"/>
                </a:solidFill>
                <a:latin typeface="Iowan Old Style Bold"/>
                <a:ea typeface="Iowan Old Style Bold"/>
                <a:cs typeface="Iowan Old Style Bold"/>
                <a:sym typeface="Iowan Old Style Bold"/>
              </a:defRPr>
            </a:pPr>
            <a:r>
              <a:t>def multiplysomething(thethingtobemultiplied):</a:t>
            </a:r>
          </a:p>
          <a:p>
            <a:pPr>
              <a:defRPr spc="0">
                <a:solidFill>
                  <a:srgbClr val="AA4831"/>
                </a:solidFill>
                <a:latin typeface="Iowan Old Style Bold"/>
                <a:ea typeface="Iowan Old Style Bold"/>
                <a:cs typeface="Iowan Old Style Bold"/>
                <a:sym typeface="Iowan Old Style Bold"/>
              </a:defRPr>
            </a:pPr>
            <a:r>
              <a:t>		product = thethingtobemultiplied * 2</a:t>
            </a:r>
          </a:p>
          <a:p>
            <a:pPr>
              <a:defRPr spc="0">
                <a:solidFill>
                  <a:srgbClr val="AA4831"/>
                </a:solidFill>
                <a:latin typeface="Iowan Old Style Bold"/>
                <a:ea typeface="Iowan Old Style Bold"/>
                <a:cs typeface="Iowan Old Style Bold"/>
                <a:sym typeface="Iowan Old Style Bold"/>
              </a:defRPr>
            </a:pPr>
            <a:r>
              <a:t>		return product</a:t>
            </a:r>
          </a:p>
          <a:p>
            <a:pPr>
              <a:defRPr spc="0">
                <a:solidFill>
                  <a:srgbClr val="AA4831"/>
                </a:solidFill>
                <a:latin typeface="Iowan Old Style Bold"/>
                <a:ea typeface="Iowan Old Style Bold"/>
                <a:cs typeface="Iowan Old Style Bold"/>
                <a:sym typeface="Iowan Old Style Bold"/>
              </a:defRPr>
            </a:pPr>
            <a:r>
              <a:t>result = multiplysomething(5)</a:t>
            </a:r>
          </a:p>
          <a:p>
            <a:pPr>
              <a:defRPr spc="0">
                <a:solidFill>
                  <a:srgbClr val="AA4831"/>
                </a:solidFill>
                <a:latin typeface="Iowan Old Style Bold"/>
                <a:ea typeface="Iowan Old Style Bold"/>
                <a:cs typeface="Iowan Old Style Bold"/>
                <a:sym typeface="Iowan Old Style Bold"/>
              </a:defRPr>
            </a:pPr>
          </a:p>
          <a:p>
            <a:pPr>
              <a:defRPr spc="0">
                <a:solidFill>
                  <a:srgbClr val="AA4831"/>
                </a:solidFill>
                <a:latin typeface="Iowan Old Style Bold"/>
                <a:ea typeface="Iowan Old Style Bold"/>
                <a:cs typeface="Iowan Old Style Bold"/>
                <a:sym typeface="Iowan Old Style Bold"/>
              </a:defRPr>
            </a:pPr>
            <a:r>
              <a:t>print (result)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64" name="Shape 264"/>
          <p:cNvSpPr/>
          <p:nvPr>
            <p:ph type="title"/>
          </p:nvPr>
        </p:nvSpPr>
        <p:spPr>
          <a:prstGeom prst="rect">
            <a:avLst/>
          </a:prstGeom>
        </p:spPr>
        <p:txBody>
          <a:bodyPr/>
          <a:lstStyle>
            <a:lvl1pPr defTabSz="543305">
              <a:spcBef>
                <a:spcPts val="2100"/>
              </a:spcBef>
              <a:defRPr sz="4836"/>
            </a:lvl1pPr>
          </a:lstStyle>
          <a:p>
            <a:pPr/>
            <a:r>
              <a:t>If Statements</a:t>
            </a:r>
          </a:p>
        </p:txBody>
      </p:sp>
      <p:sp>
        <p:nvSpPr>
          <p:cNvPr id="265" name="Shape 265"/>
          <p:cNvSpPr/>
          <p:nvPr>
            <p:ph type="body" idx="1"/>
          </p:nvPr>
        </p:nvSpPr>
        <p:spPr>
          <a:prstGeom prst="rect">
            <a:avLst/>
          </a:prstGeom>
        </p:spPr>
        <p:txBody>
          <a:bodyPr/>
          <a:lstStyle/>
          <a:p>
            <a:pPr/>
          </a:p>
        </p:txBody>
      </p:sp>
      <p:sp>
        <p:nvSpPr>
          <p:cNvPr id="266" name="Shape 266"/>
          <p:cNvSpPr/>
          <p:nvPr/>
        </p:nvSpPr>
        <p:spPr>
          <a:xfrm>
            <a:off x="-542596" y="19050"/>
            <a:ext cx="19898272" cy="784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indent="0">
              <a:defRPr spc="0">
                <a:solidFill>
                  <a:srgbClr val="AA4831"/>
                </a:solidFill>
                <a:latin typeface="Iowan Old Style Bold"/>
                <a:ea typeface="Iowan Old Style Bold"/>
                <a:cs typeface="Iowan Old Style Bold"/>
                <a:sym typeface="Iowan Old Style Bold"/>
              </a:defRPr>
            </a:pPr>
          </a:p>
          <a:p>
            <a:pPr lvl="1" indent="0">
              <a:defRPr spc="0">
                <a:solidFill>
                  <a:srgbClr val="AA4831"/>
                </a:solidFill>
                <a:latin typeface="Iowan Old Style Bold"/>
                <a:ea typeface="Iowan Old Style Bold"/>
                <a:cs typeface="Iowan Old Style Bold"/>
                <a:sym typeface="Iowan Old Style Bold"/>
              </a:defRPr>
            </a:pPr>
          </a:p>
          <a:p>
            <a:pPr lvl="1" indent="0">
              <a:defRPr spc="0">
                <a:solidFill>
                  <a:srgbClr val="AA4831"/>
                </a:solidFill>
                <a:latin typeface="Iowan Old Style Bold"/>
                <a:ea typeface="Iowan Old Style Bold"/>
                <a:cs typeface="Iowan Old Style Bold"/>
                <a:sym typeface="Iowan Old Style Bold"/>
              </a:defRPr>
            </a:pPr>
            <a:r>
              <a:t>vegetables = [“peas”,”celery”,”broccoli”,”cauliflower”,</a:t>
            </a:r>
          </a:p>
          <a:p>
            <a:pPr lvl="2" indent="2327563">
              <a:defRPr spc="0">
                <a:solidFill>
                  <a:srgbClr val="AA4831"/>
                </a:solidFill>
                <a:latin typeface="Iowan Old Style Bold"/>
                <a:ea typeface="Iowan Old Style Bold"/>
                <a:cs typeface="Iowan Old Style Bold"/>
                <a:sym typeface="Iowan Old Style Bold"/>
              </a:defRPr>
            </a:pPr>
            <a:r>
              <a:t>”carrots”,”parsnips”, “tomato”]</a:t>
            </a:r>
          </a:p>
          <a:p>
            <a:pPr lvl="1" indent="0">
              <a:defRPr spc="0">
                <a:solidFill>
                  <a:srgbClr val="AA4831"/>
                </a:solidFill>
                <a:latin typeface="Iowan Old Style Bold"/>
                <a:ea typeface="Iowan Old Style Bold"/>
                <a:cs typeface="Iowan Old Style Bold"/>
                <a:sym typeface="Iowan Old Style Bold"/>
              </a:defRPr>
            </a:pPr>
          </a:p>
          <a:p>
            <a:pPr lvl="1" indent="0">
              <a:defRPr spc="0">
                <a:solidFill>
                  <a:srgbClr val="AA4831"/>
                </a:solidFill>
                <a:latin typeface="Iowan Old Style Bold"/>
                <a:ea typeface="Iowan Old Style Bold"/>
                <a:cs typeface="Iowan Old Style Bold"/>
                <a:sym typeface="Iowan Old Style Bold"/>
              </a:defRPr>
            </a:pPr>
            <a:r>
              <a:t>for vegetable in vegetables:</a:t>
            </a:r>
          </a:p>
          <a:p>
            <a:pPr lvl="1" indent="0">
              <a:defRPr spc="0">
                <a:solidFill>
                  <a:srgbClr val="AA4831"/>
                </a:solidFill>
                <a:latin typeface="Iowan Old Style Bold"/>
                <a:ea typeface="Iowan Old Style Bold"/>
                <a:cs typeface="Iowan Old Style Bold"/>
                <a:sym typeface="Iowan Old Style Bold"/>
              </a:defRPr>
            </a:pPr>
            <a:r>
              <a:t>    if len(vegetable) &lt; 5:</a:t>
            </a:r>
          </a:p>
          <a:p>
            <a:pPr lvl="1" indent="0">
              <a:defRPr spc="0">
                <a:solidFill>
                  <a:srgbClr val="AA4831"/>
                </a:solidFill>
                <a:latin typeface="Iowan Old Style Bold"/>
                <a:ea typeface="Iowan Old Style Bold"/>
                <a:cs typeface="Iowan Old Style Bold"/>
                <a:sym typeface="Iowan Old Style Bold"/>
              </a:defRPr>
            </a:pPr>
            <a:r>
              <a:t>        print ("short word")</a:t>
            </a:r>
          </a:p>
          <a:p>
            <a:pPr lvl="1" indent="0">
              <a:defRPr spc="0">
                <a:solidFill>
                  <a:srgbClr val="AA4831"/>
                </a:solidFill>
                <a:latin typeface="Iowan Old Style Bold"/>
                <a:ea typeface="Iowan Old Style Bold"/>
                <a:cs typeface="Iowan Old Style Bold"/>
                <a:sym typeface="Iowan Old Style Bold"/>
              </a:defRPr>
            </a:pPr>
            <a:r>
              <a:t>    elif len(vegetable == 5:</a:t>
            </a:r>
          </a:p>
          <a:p>
            <a:pPr lvl="1" indent="0">
              <a:defRPr spc="0">
                <a:solidFill>
                  <a:srgbClr val="AA4831"/>
                </a:solidFill>
                <a:latin typeface="Iowan Old Style Bold"/>
                <a:ea typeface="Iowan Old Style Bold"/>
                <a:cs typeface="Iowan Old Style Bold"/>
                <a:sym typeface="Iowan Old Style Bold"/>
              </a:defRPr>
            </a:pPr>
            <a:r>
              <a:t>        print (“medium word”)</a:t>
            </a:r>
          </a:p>
          <a:p>
            <a:pPr lvl="1" indent="0">
              <a:defRPr spc="0">
                <a:solidFill>
                  <a:srgbClr val="AA4831"/>
                </a:solidFill>
                <a:latin typeface="Iowan Old Style Bold"/>
                <a:ea typeface="Iowan Old Style Bold"/>
                <a:cs typeface="Iowan Old Style Bold"/>
                <a:sym typeface="Iowan Old Style Bold"/>
              </a:defRPr>
            </a:pPr>
            <a:r>
              <a:t>    else:</a:t>
            </a:r>
          </a:p>
          <a:p>
            <a:pPr lvl="1" indent="0">
              <a:defRPr spc="0">
                <a:solidFill>
                  <a:srgbClr val="AA4831"/>
                </a:solidFill>
                <a:latin typeface="Iowan Old Style Bold"/>
                <a:ea typeface="Iowan Old Style Bold"/>
                <a:cs typeface="Iowan Old Style Bold"/>
                <a:sym typeface="Iowan Old Style Bold"/>
              </a:defRPr>
            </a:pPr>
            <a:r>
              <a:t>        print (“long word”</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69" name="Shape 269"/>
          <p:cNvSpPr/>
          <p:nvPr>
            <p:ph type="title"/>
          </p:nvPr>
        </p:nvSpPr>
        <p:spPr>
          <a:prstGeom prst="rect">
            <a:avLst/>
          </a:prstGeom>
        </p:spPr>
        <p:txBody>
          <a:bodyPr/>
          <a:lstStyle>
            <a:lvl1pPr defTabSz="543305">
              <a:spcBef>
                <a:spcPts val="2100"/>
              </a:spcBef>
              <a:defRPr sz="4836"/>
            </a:lvl1pPr>
          </a:lstStyle>
          <a:p>
            <a:pPr/>
            <a:r>
              <a:t>Tutorial Script #2 — Using Common Python Packages</a:t>
            </a:r>
          </a:p>
        </p:txBody>
      </p:sp>
      <p:sp>
        <p:nvSpPr>
          <p:cNvPr id="270" name="Shape 270"/>
          <p:cNvSpPr/>
          <p:nvPr>
            <p:ph type="body" idx="1"/>
          </p:nvPr>
        </p:nvSpPr>
        <p:spPr>
          <a:prstGeom prst="rect">
            <a:avLst/>
          </a:prstGeom>
        </p:spPr>
        <p:txBody>
          <a:bodyPr/>
          <a:lstStyle/>
          <a:p>
            <a:pPr/>
            <a:r>
              <a:t>In our last “package-free” python script, we created tokens using the split() function on string to create a list.</a:t>
            </a:r>
          </a:p>
          <a:p>
            <a:pPr/>
            <a:r>
              <a:t>However, there are some downsides to this, an nltk makes this easier.</a:t>
            </a:r>
          </a:p>
          <a:p>
            <a:pPr/>
            <a:r>
              <a:t>Let’s take a loop at tutorial script #2 to see some different things that can be done with the nltk package, as well as the matplotlib package.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2" name="118295074_2675x2907.jpeg"/>
          <p:cNvPicPr>
            <a:picLocks noChangeAspect="1"/>
          </p:cNvPicPr>
          <p:nvPr>
            <p:ph type="pic" idx="13"/>
          </p:nvPr>
        </p:nvPicPr>
        <p:blipFill>
          <a:blip r:embed="rId2">
            <a:extLst/>
          </a:blip>
          <a:srcRect l="2257" t="129" r="26205" b="129"/>
          <a:stretch>
            <a:fillRect/>
          </a:stretch>
        </p:blipFill>
        <p:spPr>
          <a:prstGeom prst="rect">
            <a:avLst/>
          </a:prstGeom>
        </p:spPr>
      </p:pic>
      <p:sp>
        <p:nvSpPr>
          <p:cNvPr id="273" name="Shape 273"/>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74" name="Shape 274"/>
          <p:cNvSpPr/>
          <p:nvPr>
            <p:ph type="title"/>
          </p:nvPr>
        </p:nvSpPr>
        <p:spPr>
          <a:prstGeom prst="rect">
            <a:avLst/>
          </a:prstGeom>
        </p:spPr>
        <p:txBody>
          <a:bodyPr/>
          <a:lstStyle>
            <a:lvl1pPr defTabSz="543305">
              <a:spcBef>
                <a:spcPts val="2100"/>
              </a:spcBef>
              <a:defRPr sz="4836"/>
            </a:lvl1pPr>
          </a:lstStyle>
          <a:p>
            <a:pPr/>
            <a:r>
              <a:t>Individual Mini-Project</a:t>
            </a:r>
          </a:p>
        </p:txBody>
      </p:sp>
      <p:sp>
        <p:nvSpPr>
          <p:cNvPr id="275" name="Shape 275"/>
          <p:cNvSpPr/>
          <p:nvPr>
            <p:ph type="body" sz="half" idx="1"/>
          </p:nvPr>
        </p:nvSpPr>
        <p:spPr>
          <a:prstGeom prst="rect">
            <a:avLst/>
          </a:prstGeom>
        </p:spPr>
        <p:txBody>
          <a:bodyPr/>
          <a:lstStyle/>
          <a:p>
            <a:pPr/>
            <a:r>
              <a:t>1) Go to Project Gutenberg (</a:t>
            </a:r>
            <a:r>
              <a:rPr u="sng">
                <a:hlinkClick r:id="rId3" invalidUrl="" action="" tgtFrame="" tooltip="" history="1" highlightClick="0" endSnd="0"/>
              </a:rPr>
              <a:t>projectgutenberg.com</a:t>
            </a:r>
            <a:r>
              <a:t>) and choose any work of English literature.  Download it as a .txt file.</a:t>
            </a:r>
          </a:p>
          <a:p>
            <a:pPr/>
            <a:r>
              <a:t>With your worksheet, choose 4 questions that you want to answer about your text. (15 approaches available — 5 for advanced students, with nltk)  </a:t>
            </a:r>
          </a:p>
          <a:p>
            <a:pPr/>
            <a:r>
              <a:t>Using your “cook book”, try to write the code necessary to help answer your questions.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7" name="182429520_1646x1646.jpeg"/>
          <p:cNvPicPr>
            <a:picLocks noChangeAspect="1"/>
          </p:cNvPicPr>
          <p:nvPr>
            <p:ph type="pic" idx="13"/>
          </p:nvPr>
        </p:nvPicPr>
        <p:blipFill>
          <a:blip r:embed="rId2">
            <a:extLst/>
          </a:blip>
          <a:srcRect l="34155" t="129" r="9870" b="129"/>
          <a:stretch>
            <a:fillRect/>
          </a:stretch>
        </p:blipFill>
        <p:spPr>
          <a:prstGeom prst="rect">
            <a:avLst/>
          </a:prstGeom>
        </p:spPr>
      </p:pic>
      <p:sp>
        <p:nvSpPr>
          <p:cNvPr id="278" name="Shape 278"/>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79" name="Shape 279"/>
          <p:cNvSpPr/>
          <p:nvPr>
            <p:ph type="title"/>
          </p:nvPr>
        </p:nvSpPr>
        <p:spPr>
          <a:prstGeom prst="rect">
            <a:avLst/>
          </a:prstGeom>
        </p:spPr>
        <p:txBody>
          <a:bodyPr/>
          <a:lstStyle>
            <a:lvl1pPr defTabSz="473201">
              <a:defRPr sz="9801"/>
            </a:lvl1pPr>
          </a:lstStyle>
          <a:p>
            <a:pPr/>
            <a:r>
              <a:t>What next?Further Resources For Text Analysis with Python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4" name="Shape 144"/>
          <p:cNvSpPr/>
          <p:nvPr>
            <p:ph type="title"/>
          </p:nvPr>
        </p:nvSpPr>
        <p:spPr>
          <a:prstGeom prst="rect">
            <a:avLst/>
          </a:prstGeom>
        </p:spPr>
        <p:txBody>
          <a:bodyPr/>
          <a:lstStyle>
            <a:lvl1pPr defTabSz="543305">
              <a:spcBef>
                <a:spcPts val="2100"/>
              </a:spcBef>
              <a:defRPr sz="4836"/>
            </a:lvl1pPr>
          </a:lstStyle>
          <a:p>
            <a:pPr/>
            <a:r>
              <a:t>Close Reading vs. Distant reading</a:t>
            </a:r>
          </a:p>
        </p:txBody>
      </p:sp>
      <p:sp>
        <p:nvSpPr>
          <p:cNvPr id="145" name="Shape 145"/>
          <p:cNvSpPr/>
          <p:nvPr>
            <p:ph type="body" idx="1"/>
          </p:nvPr>
        </p:nvSpPr>
        <p:spPr>
          <a:prstGeom prst="rect">
            <a:avLst/>
          </a:prstGeom>
        </p:spPr>
        <p:txBody>
          <a:bodyPr/>
          <a:lstStyle/>
          <a:p>
            <a:pPr marL="342900" indent="-342900">
              <a:buSzPct val="100000"/>
              <a:buFont typeface="Arial"/>
              <a:buChar char="•"/>
            </a:pPr>
            <a:r>
              <a:t>Close reading</a:t>
            </a:r>
          </a:p>
          <a:p>
            <a:pPr lvl="1" marL="800100" indent="-342900">
              <a:buSzPct val="100000"/>
              <a:buFont typeface="Arial"/>
              <a:buChar char="•"/>
            </a:pPr>
            <a:r>
              <a:t>Every detail matters</a:t>
            </a:r>
          </a:p>
          <a:p>
            <a:pPr lvl="1" marL="800100" indent="-342900">
              <a:buSzPct val="100000"/>
              <a:buFont typeface="Arial"/>
              <a:buChar char="•"/>
            </a:pPr>
            <a:r>
              <a:t>Every detail matters whether the author intended them or not</a:t>
            </a:r>
          </a:p>
          <a:p>
            <a:pPr lvl="1" marL="800100" indent="-342900">
              <a:buSzPct val="100000"/>
              <a:buFont typeface="Arial"/>
              <a:buChar char="•"/>
            </a:pPr>
            <a:r>
              <a:t>In most cases, assumes that meaning is hidden</a:t>
            </a:r>
          </a:p>
          <a:p>
            <a:pPr lvl="1" marL="800100" indent="-342900">
              <a:buSzPct val="100000"/>
              <a:buFont typeface="Arial"/>
              <a:buChar char="•"/>
            </a:pPr>
            <a:r>
              <a:t>You have to uncover meaning by connecting small details</a:t>
            </a:r>
          </a:p>
          <a:p>
            <a:pPr lvl="1" marL="800100" indent="-342900">
              <a:buSzPct val="100000"/>
              <a:buFont typeface="Arial"/>
              <a:buChar char="•"/>
            </a:pPr>
            <a:r>
              <a:t>Context matters</a:t>
            </a:r>
          </a:p>
          <a:p>
            <a:pPr marL="342900" indent="-342900">
              <a:buSzPct val="100000"/>
              <a:buFont typeface="Arial"/>
              <a:buChar char="•"/>
            </a:pPr>
            <a:r>
              <a:t>Distant reading</a:t>
            </a:r>
          </a:p>
          <a:p>
            <a:pPr lvl="1" marL="800100" indent="-342900">
              <a:buSzPct val="100000"/>
              <a:buFont typeface="Arial"/>
              <a:buChar char="•"/>
            </a:pPr>
            <a:r>
              <a:t>Franco Moretti</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8" name="Shape 148"/>
          <p:cNvSpPr/>
          <p:nvPr>
            <p:ph type="title"/>
          </p:nvPr>
        </p:nvSpPr>
        <p:spPr>
          <a:prstGeom prst="rect">
            <a:avLst/>
          </a:prstGeom>
        </p:spPr>
        <p:txBody>
          <a:bodyPr/>
          <a:lstStyle>
            <a:lvl1pPr defTabSz="543305">
              <a:spcBef>
                <a:spcPts val="2100"/>
              </a:spcBef>
              <a:defRPr sz="4836"/>
            </a:lvl1pPr>
          </a:lstStyle>
          <a:p>
            <a:pPr/>
            <a:r>
              <a:t>Natural Language Processing and Text Analysis</a:t>
            </a:r>
          </a:p>
        </p:txBody>
      </p:sp>
      <p:sp>
        <p:nvSpPr>
          <p:cNvPr id="149" name="Shape 149"/>
          <p:cNvSpPr/>
          <p:nvPr>
            <p:ph type="body" idx="1"/>
          </p:nvPr>
        </p:nvSpPr>
        <p:spPr>
          <a:prstGeom prst="rect">
            <a:avLst/>
          </a:prstGeom>
        </p:spPr>
        <p:txBody>
          <a:bodyPr/>
          <a:lstStyle/>
          <a:p>
            <a:pPr/>
            <a:r>
              <a:t>Applications in humanities research</a:t>
            </a:r>
          </a:p>
          <a:p>
            <a:pPr lvl="1"/>
            <a:r>
              <a:t>Matthew Jockers’ “The Bestseller Code”</a:t>
            </a:r>
          </a:p>
          <a:p>
            <a:pPr lvl="1"/>
            <a:r>
              <a:t>show a few neat example projects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2" name="Shape 152"/>
          <p:cNvSpPr/>
          <p:nvPr>
            <p:ph type="title"/>
          </p:nvPr>
        </p:nvSpPr>
        <p:spPr>
          <a:prstGeom prst="rect">
            <a:avLst/>
          </a:prstGeom>
        </p:spPr>
        <p:txBody>
          <a:bodyPr/>
          <a:lstStyle>
            <a:lvl1pPr defTabSz="543305">
              <a:spcBef>
                <a:spcPts val="2100"/>
              </a:spcBef>
              <a:defRPr sz="4836"/>
            </a:lvl1pPr>
          </a:lstStyle>
          <a:p>
            <a:pPr/>
            <a:r>
              <a:t>Word Frequency / Bag of Words</a:t>
            </a:r>
          </a:p>
        </p:txBody>
      </p:sp>
      <p:sp>
        <p:nvSpPr>
          <p:cNvPr id="153" name="Shape 153"/>
          <p:cNvSpPr/>
          <p:nvPr>
            <p:ph type="body" idx="1"/>
          </p:nvPr>
        </p:nvSpPr>
        <p:spPr>
          <a:prstGeom prst="rect">
            <a:avLst/>
          </a:prstGeom>
        </p:spPr>
        <p:txBody>
          <a:bodyPr/>
          <a:lstStyle/>
          <a:p>
            <a:pPr/>
          </a:p>
        </p:txBody>
      </p:sp>
      <p:sp>
        <p:nvSpPr>
          <p:cNvPr id="154" name="Shape 154"/>
          <p:cNvSpPr/>
          <p:nvPr/>
        </p:nvSpPr>
        <p:spPr>
          <a:xfrm>
            <a:off x="520700" y="19304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80000"/>
              </a:lnSpc>
              <a:spcBef>
                <a:spcPts val="500"/>
              </a:spcBef>
              <a:buFont typeface="Arial"/>
              <a:defRPr spc="0" sz="2200">
                <a:solidFill>
                  <a:srgbClr val="000000"/>
                </a:solidFill>
                <a:latin typeface="Calibri"/>
                <a:ea typeface="Calibri"/>
                <a:cs typeface="Calibri"/>
                <a:sym typeface="Calibri"/>
              </a:defRPr>
            </a:pPr>
            <a:r>
              <a:t>Words in Corpus</a:t>
            </a:r>
          </a:p>
          <a:p>
            <a:pPr defTabSz="457200">
              <a:lnSpc>
                <a:spcPct val="80000"/>
              </a:lnSpc>
              <a:spcBef>
                <a:spcPts val="500"/>
              </a:spcBef>
              <a:buFont typeface="Arial"/>
              <a:defRPr spc="0" sz="2200">
                <a:solidFill>
                  <a:srgbClr val="000000"/>
                </a:solidFill>
                <a:latin typeface="Calibri"/>
                <a:ea typeface="Calibri"/>
                <a:cs typeface="Calibri"/>
                <a:sym typeface="Calibri"/>
              </a:defRPr>
            </a:pPr>
          </a:p>
          <a:p>
            <a:pPr defTabSz="457200">
              <a:lnSpc>
                <a:spcPct val="80000"/>
              </a:lnSpc>
              <a:spcBef>
                <a:spcPts val="500"/>
              </a:spcBef>
              <a:buFont typeface="Arial"/>
              <a:defRPr spc="0" sz="2200">
                <a:solidFill>
                  <a:srgbClr val="000000"/>
                </a:solidFill>
                <a:latin typeface="Calibri"/>
                <a:ea typeface="Calibri"/>
                <a:cs typeface="Calibri"/>
                <a:sym typeface="Calibri"/>
              </a:defRPr>
            </a:pPr>
            <a:r>
              <a:t>[</a:t>
            </a:r>
          </a:p>
          <a:p>
            <a:pPr defTabSz="457200">
              <a:lnSpc>
                <a:spcPct val="80000"/>
              </a:lnSpc>
              <a:spcBef>
                <a:spcPts val="500"/>
              </a:spcBef>
              <a:buFont typeface="Arial"/>
              <a:defRPr spc="0" sz="2200">
                <a:solidFill>
                  <a:srgbClr val="000000"/>
                </a:solidFill>
                <a:latin typeface="Calibri"/>
                <a:ea typeface="Calibri"/>
                <a:cs typeface="Calibri"/>
                <a:sym typeface="Calibri"/>
              </a:defRPr>
            </a:pPr>
            <a:r>
              <a:t> "Barbara",</a:t>
            </a:r>
          </a:p>
          <a:p>
            <a:pPr defTabSz="457200">
              <a:lnSpc>
                <a:spcPct val="80000"/>
              </a:lnSpc>
              <a:spcBef>
                <a:spcPts val="500"/>
              </a:spcBef>
              <a:buFont typeface="Arial"/>
              <a:defRPr spc="0" sz="2200">
                <a:solidFill>
                  <a:srgbClr val="000000"/>
                </a:solidFill>
                <a:latin typeface="Calibri"/>
                <a:ea typeface="Calibri"/>
                <a:cs typeface="Calibri"/>
                <a:sym typeface="Calibri"/>
              </a:defRPr>
            </a:pPr>
            <a:r>
              <a:t> "is",</a:t>
            </a:r>
          </a:p>
          <a:p>
            <a:pPr defTabSz="457200">
              <a:lnSpc>
                <a:spcPct val="80000"/>
              </a:lnSpc>
              <a:spcBef>
                <a:spcPts val="500"/>
              </a:spcBef>
              <a:buFont typeface="Arial"/>
              <a:defRPr spc="0" sz="2200">
                <a:solidFill>
                  <a:srgbClr val="000000"/>
                </a:solidFill>
                <a:latin typeface="Calibri"/>
                <a:ea typeface="Calibri"/>
                <a:cs typeface="Calibri"/>
                <a:sym typeface="Calibri"/>
              </a:defRPr>
            </a:pPr>
            <a:r>
              <a:t> "doing",</a:t>
            </a:r>
          </a:p>
          <a:p>
            <a:pPr defTabSz="457200">
              <a:lnSpc>
                <a:spcPct val="80000"/>
              </a:lnSpc>
              <a:spcBef>
                <a:spcPts val="500"/>
              </a:spcBef>
              <a:buFont typeface="Arial"/>
              <a:defRPr spc="0" sz="2200">
                <a:solidFill>
                  <a:srgbClr val="000000"/>
                </a:solidFill>
                <a:latin typeface="Calibri"/>
                <a:ea typeface="Calibri"/>
                <a:cs typeface="Calibri"/>
                <a:sym typeface="Calibri"/>
              </a:defRPr>
            </a:pPr>
            <a:r>
              <a:t> "fine",</a:t>
            </a:r>
          </a:p>
          <a:p>
            <a:pPr defTabSz="457200">
              <a:lnSpc>
                <a:spcPct val="80000"/>
              </a:lnSpc>
              <a:spcBef>
                <a:spcPts val="500"/>
              </a:spcBef>
              <a:buFont typeface="Arial"/>
              <a:defRPr spc="0" sz="2200">
                <a:solidFill>
                  <a:srgbClr val="000000"/>
                </a:solidFill>
                <a:latin typeface="Calibri"/>
                <a:ea typeface="Calibri"/>
                <a:cs typeface="Calibri"/>
                <a:sym typeface="Calibri"/>
              </a:defRPr>
            </a:pPr>
            <a:r>
              <a:t> "thank",</a:t>
            </a:r>
          </a:p>
          <a:p>
            <a:pPr defTabSz="457200">
              <a:lnSpc>
                <a:spcPct val="80000"/>
              </a:lnSpc>
              <a:spcBef>
                <a:spcPts val="500"/>
              </a:spcBef>
              <a:buFont typeface="Arial"/>
              <a:defRPr spc="0" sz="2200">
                <a:solidFill>
                  <a:srgbClr val="000000"/>
                </a:solidFill>
                <a:latin typeface="Calibri"/>
                <a:ea typeface="Calibri"/>
                <a:cs typeface="Calibri"/>
                <a:sym typeface="Calibri"/>
              </a:defRPr>
            </a:pPr>
            <a:r>
              <a:t> "you",</a:t>
            </a:r>
          </a:p>
          <a:p>
            <a:pPr defTabSz="457200">
              <a:lnSpc>
                <a:spcPct val="80000"/>
              </a:lnSpc>
              <a:spcBef>
                <a:spcPts val="500"/>
              </a:spcBef>
              <a:buFont typeface="Arial"/>
              <a:defRPr spc="0" sz="2200">
                <a:solidFill>
                  <a:srgbClr val="000000"/>
                </a:solidFill>
                <a:latin typeface="Calibri"/>
                <a:ea typeface="Calibri"/>
                <a:cs typeface="Calibri"/>
                <a:sym typeface="Calibri"/>
              </a:defRPr>
            </a:pPr>
            <a:r>
              <a:t> "Dave,</a:t>
            </a:r>
          </a:p>
          <a:p>
            <a:pPr defTabSz="457200">
              <a:lnSpc>
                <a:spcPct val="80000"/>
              </a:lnSpc>
              <a:spcBef>
                <a:spcPts val="500"/>
              </a:spcBef>
              <a:buFont typeface="Arial"/>
              <a:defRPr spc="0" sz="2200">
                <a:solidFill>
                  <a:srgbClr val="000000"/>
                </a:solidFill>
                <a:latin typeface="Calibri"/>
                <a:ea typeface="Calibri"/>
                <a:cs typeface="Calibri"/>
                <a:sym typeface="Calibri"/>
              </a:defRPr>
            </a:pPr>
            <a:r>
              <a:t> "I",</a:t>
            </a:r>
          </a:p>
          <a:p>
            <a:pPr defTabSz="457200">
              <a:lnSpc>
                <a:spcPct val="80000"/>
              </a:lnSpc>
              <a:spcBef>
                <a:spcPts val="500"/>
              </a:spcBef>
              <a:buFont typeface="Arial"/>
              <a:defRPr spc="0" sz="2200">
                <a:solidFill>
                  <a:srgbClr val="000000"/>
                </a:solidFill>
                <a:latin typeface="Calibri"/>
                <a:ea typeface="Calibri"/>
                <a:cs typeface="Calibri"/>
                <a:sym typeface="Calibri"/>
              </a:defRPr>
            </a:pPr>
            <a:r>
              <a:t> "am"</a:t>
            </a:r>
          </a:p>
          <a:p>
            <a:pPr defTabSz="457200">
              <a:lnSpc>
                <a:spcPct val="80000"/>
              </a:lnSpc>
              <a:spcBef>
                <a:spcPts val="500"/>
              </a:spcBef>
              <a:buFont typeface="Arial"/>
              <a:defRPr spc="0" sz="2200">
                <a:solidFill>
                  <a:srgbClr val="000000"/>
                </a:solidFill>
                <a:latin typeface="Calibri"/>
                <a:ea typeface="Calibri"/>
                <a:cs typeface="Calibri"/>
                <a:sym typeface="Calibri"/>
              </a:defRPr>
            </a:pPr>
            <a:r>
              <a:t>]</a:t>
            </a:r>
          </a:p>
        </p:txBody>
      </p:sp>
      <p:sp>
        <p:nvSpPr>
          <p:cNvPr id="155" name="Shape 155"/>
          <p:cNvSpPr/>
          <p:nvPr/>
        </p:nvSpPr>
        <p:spPr>
          <a:xfrm>
            <a:off x="5151868" y="1918603"/>
            <a:ext cx="4931932" cy="5146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0"/>
              </a:spcBef>
              <a:defRPr spc="0" sz="2500">
                <a:solidFill>
                  <a:srgbClr val="000000"/>
                </a:solidFill>
                <a:latin typeface="Calibri"/>
                <a:ea typeface="Calibri"/>
                <a:cs typeface="Calibri"/>
                <a:sym typeface="Calibri"/>
              </a:defRPr>
            </a:pPr>
            <a:r>
              <a:t>Sentence A: </a:t>
            </a:r>
          </a:p>
          <a:p>
            <a:pPr defTabSz="457200">
              <a:spcBef>
                <a:spcPts val="0"/>
              </a:spcBef>
              <a:defRPr spc="0" sz="2500">
                <a:solidFill>
                  <a:srgbClr val="000000"/>
                </a:solidFill>
                <a:latin typeface="Calibri"/>
                <a:ea typeface="Calibri"/>
                <a:cs typeface="Calibri"/>
                <a:sym typeface="Calibri"/>
              </a:defRPr>
            </a:pPr>
            <a:r>
              <a:t>"Barbara is doing fine, thank you."</a:t>
            </a:r>
          </a:p>
          <a:p>
            <a:pPr defTabSz="457200">
              <a:spcBef>
                <a:spcPts val="0"/>
              </a:spcBef>
              <a:defRPr spc="0" sz="2500">
                <a:solidFill>
                  <a:srgbClr val="000000"/>
                </a:solidFill>
                <a:latin typeface="Calibri"/>
                <a:ea typeface="Calibri"/>
                <a:cs typeface="Calibri"/>
                <a:sym typeface="Calibri"/>
              </a:defRPr>
            </a:pPr>
            <a:r>
              <a:t>Sentence B: </a:t>
            </a:r>
          </a:p>
          <a:p>
            <a:pPr defTabSz="457200">
              <a:spcBef>
                <a:spcPts val="0"/>
              </a:spcBef>
              <a:defRPr spc="0" sz="2500">
                <a:solidFill>
                  <a:srgbClr val="000000"/>
                </a:solidFill>
                <a:latin typeface="Calibri"/>
                <a:ea typeface="Calibri"/>
                <a:cs typeface="Calibri"/>
                <a:sym typeface="Calibri"/>
              </a:defRPr>
            </a:pPr>
            <a:r>
              <a:t>"Thank you, Dave. I am doing fine.”</a:t>
            </a:r>
          </a:p>
          <a:p>
            <a:pPr defTabSz="457200">
              <a:spcBef>
                <a:spcPts val="0"/>
              </a:spcBef>
              <a:defRPr spc="0" sz="2500">
                <a:solidFill>
                  <a:srgbClr val="000000"/>
                </a:solidFill>
                <a:latin typeface="Calibri"/>
                <a:ea typeface="Calibri"/>
                <a:cs typeface="Calibri"/>
                <a:sym typeface="Calibri"/>
              </a:defRPr>
            </a:pPr>
            <a:r>
              <a:t>Sentence C:</a:t>
            </a:r>
          </a:p>
          <a:p>
            <a:pPr defTabSz="457200">
              <a:spcBef>
                <a:spcPts val="0"/>
              </a:spcBef>
              <a:defRPr spc="0" sz="2500">
                <a:solidFill>
                  <a:srgbClr val="000000"/>
                </a:solidFill>
                <a:latin typeface="Calibri"/>
                <a:ea typeface="Calibri"/>
                <a:cs typeface="Calibri"/>
                <a:sym typeface="Calibri"/>
              </a:defRPr>
            </a:pPr>
            <a:r>
              <a:t>“I am Dave.”</a:t>
            </a:r>
          </a:p>
          <a:p>
            <a:pPr defTabSz="457200">
              <a:spcBef>
                <a:spcPts val="0"/>
              </a:spcBef>
              <a:defRPr spc="0" sz="2500">
                <a:solidFill>
                  <a:srgbClr val="000000"/>
                </a:solidFill>
                <a:latin typeface="Calibri"/>
                <a:ea typeface="Calibri"/>
                <a:cs typeface="Calibri"/>
                <a:sym typeface="Calibri"/>
              </a:defRPr>
            </a:pPr>
          </a:p>
          <a:p>
            <a:pPr defTabSz="457200">
              <a:spcBef>
                <a:spcPts val="0"/>
              </a:spcBef>
              <a:defRPr spc="0" sz="2500">
                <a:solidFill>
                  <a:srgbClr val="000000"/>
                </a:solidFill>
                <a:latin typeface="Calibri"/>
                <a:ea typeface="Calibri"/>
                <a:cs typeface="Calibri"/>
                <a:sym typeface="Calibri"/>
              </a:defRPr>
            </a:pPr>
            <a:r>
              <a:t>Counts for Sentences</a:t>
            </a:r>
          </a:p>
          <a:p>
            <a:pPr defTabSz="457200">
              <a:spcBef>
                <a:spcPts val="0"/>
              </a:spcBef>
              <a:defRPr spc="0" sz="2500">
                <a:solidFill>
                  <a:srgbClr val="000000"/>
                </a:solidFill>
                <a:latin typeface="Calibri"/>
                <a:ea typeface="Calibri"/>
                <a:cs typeface="Calibri"/>
                <a:sym typeface="Calibri"/>
              </a:defRPr>
            </a:pPr>
            <a:r>
              <a:t>A: [1, 1, 1, 1, 1, 1, 0, 0, 0]</a:t>
            </a:r>
          </a:p>
          <a:p>
            <a:pPr defTabSz="457200">
              <a:spcBef>
                <a:spcPts val="0"/>
              </a:spcBef>
              <a:defRPr spc="0" sz="2500">
                <a:solidFill>
                  <a:srgbClr val="000000"/>
                </a:solidFill>
                <a:latin typeface="Calibri"/>
                <a:ea typeface="Calibri"/>
                <a:cs typeface="Calibri"/>
                <a:sym typeface="Calibri"/>
              </a:defRPr>
            </a:pPr>
            <a:r>
              <a:t>B: [0, 0, 1, 1, 1, 1, 1, 1, 1]</a:t>
            </a:r>
          </a:p>
          <a:p>
            <a:pPr defTabSz="457200">
              <a:spcBef>
                <a:spcPts val="0"/>
              </a:spcBef>
              <a:defRPr spc="0" sz="2500">
                <a:solidFill>
                  <a:srgbClr val="000000"/>
                </a:solidFill>
                <a:latin typeface="Calibri"/>
                <a:ea typeface="Calibri"/>
                <a:cs typeface="Calibri"/>
                <a:sym typeface="Calibri"/>
              </a:defRPr>
            </a:pPr>
            <a:r>
              <a:t>C: [0, 0, 0, 0, 0, 0, 1, 1, 1]</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8" name="Shape 158"/>
          <p:cNvSpPr/>
          <p:nvPr>
            <p:ph type="title"/>
          </p:nvPr>
        </p:nvSpPr>
        <p:spPr>
          <a:prstGeom prst="rect">
            <a:avLst/>
          </a:prstGeom>
        </p:spPr>
        <p:txBody>
          <a:bodyPr/>
          <a:lstStyle>
            <a:lvl1pPr defTabSz="543305">
              <a:spcBef>
                <a:spcPts val="2100"/>
              </a:spcBef>
              <a:defRPr sz="4836"/>
            </a:lvl1pPr>
          </a:lstStyle>
          <a:p>
            <a:pPr/>
            <a:r>
              <a:t>Word Frequency/ Bag of Words</a:t>
            </a:r>
          </a:p>
        </p:txBody>
      </p:sp>
      <p:sp>
        <p:nvSpPr>
          <p:cNvPr id="159" name="Shape 159"/>
          <p:cNvSpPr/>
          <p:nvPr>
            <p:ph type="body" sz="half" idx="4294967295"/>
          </p:nvPr>
        </p:nvSpPr>
        <p:spPr>
          <a:xfrm>
            <a:off x="1079500" y="2260600"/>
            <a:ext cx="8229600" cy="4525963"/>
          </a:xfrm>
          <a:prstGeom prst="rect">
            <a:avLst/>
          </a:prstGeom>
        </p:spPr>
        <p:txBody>
          <a:bodyPr lIns="45719" tIns="45719" rIns="45719" bIns="45719"/>
          <a:lstStyle/>
          <a:p>
            <a:pPr marL="0" indent="0" defTabSz="457200">
              <a:lnSpc>
                <a:spcPct val="80000"/>
              </a:lnSpc>
              <a:spcBef>
                <a:spcPts val="500"/>
              </a:spcBef>
              <a:buSzTx/>
              <a:buFont typeface="Arial"/>
              <a:buNone/>
              <a:defRPr sz="2400">
                <a:solidFill>
                  <a:srgbClr val="000000"/>
                </a:solidFill>
                <a:latin typeface="Calibri"/>
                <a:ea typeface="Calibri"/>
                <a:cs typeface="Calibri"/>
                <a:sym typeface="Calibri"/>
              </a:defRPr>
            </a:pPr>
            <a:r>
              <a:t>Sentence A: </a:t>
            </a:r>
          </a:p>
          <a:p>
            <a:pPr marL="0" indent="0" defTabSz="457200">
              <a:lnSpc>
                <a:spcPct val="80000"/>
              </a:lnSpc>
              <a:spcBef>
                <a:spcPts val="500"/>
              </a:spcBef>
              <a:buSzTx/>
              <a:buFont typeface="Arial"/>
              <a:buNone/>
              <a:defRPr sz="2400">
                <a:solidFill>
                  <a:srgbClr val="000000"/>
                </a:solidFill>
                <a:latin typeface="Calibri"/>
                <a:ea typeface="Calibri"/>
                <a:cs typeface="Calibri"/>
                <a:sym typeface="Calibri"/>
              </a:defRPr>
            </a:pPr>
            <a:r>
              <a:t>	"Barbara is doing fine, thank you."</a:t>
            </a:r>
          </a:p>
          <a:p>
            <a:pPr marL="0" indent="0" defTabSz="457200">
              <a:lnSpc>
                <a:spcPct val="80000"/>
              </a:lnSpc>
              <a:spcBef>
                <a:spcPts val="500"/>
              </a:spcBef>
              <a:buSzTx/>
              <a:buFont typeface="Arial"/>
              <a:buNone/>
              <a:defRPr sz="2400">
                <a:solidFill>
                  <a:srgbClr val="000000"/>
                </a:solidFill>
                <a:latin typeface="Calibri"/>
                <a:ea typeface="Calibri"/>
                <a:cs typeface="Calibri"/>
                <a:sym typeface="Calibri"/>
              </a:defRPr>
            </a:pPr>
            <a:r>
              <a:t>Sentence B: </a:t>
            </a:r>
          </a:p>
          <a:p>
            <a:pPr marL="0" indent="0" defTabSz="457200">
              <a:lnSpc>
                <a:spcPct val="80000"/>
              </a:lnSpc>
              <a:spcBef>
                <a:spcPts val="500"/>
              </a:spcBef>
              <a:buSzTx/>
              <a:buFont typeface="Arial"/>
              <a:buNone/>
              <a:defRPr sz="2400">
                <a:solidFill>
                  <a:srgbClr val="000000"/>
                </a:solidFill>
                <a:latin typeface="Calibri"/>
                <a:ea typeface="Calibri"/>
                <a:cs typeface="Calibri"/>
                <a:sym typeface="Calibri"/>
              </a:defRPr>
            </a:pPr>
            <a:r>
              <a:t>	"Thank you, Dave. I am doing fine.”</a:t>
            </a:r>
          </a:p>
          <a:p>
            <a:pPr marL="0" indent="0" defTabSz="457200">
              <a:lnSpc>
                <a:spcPct val="80000"/>
              </a:lnSpc>
              <a:spcBef>
                <a:spcPts val="500"/>
              </a:spcBef>
              <a:buSzTx/>
              <a:buFont typeface="Arial"/>
              <a:buNone/>
              <a:defRPr sz="2400">
                <a:solidFill>
                  <a:srgbClr val="000000"/>
                </a:solidFill>
                <a:latin typeface="Calibri"/>
                <a:ea typeface="Calibri"/>
                <a:cs typeface="Calibri"/>
                <a:sym typeface="Calibri"/>
              </a:defRPr>
            </a:pPr>
            <a:r>
              <a:t>Sentence C:</a:t>
            </a:r>
          </a:p>
          <a:p>
            <a:pPr marL="0" indent="0" defTabSz="457200">
              <a:lnSpc>
                <a:spcPct val="80000"/>
              </a:lnSpc>
              <a:spcBef>
                <a:spcPts val="500"/>
              </a:spcBef>
              <a:buSzTx/>
              <a:buFont typeface="Arial"/>
              <a:buNone/>
              <a:defRPr sz="2400">
                <a:solidFill>
                  <a:srgbClr val="000000"/>
                </a:solidFill>
                <a:latin typeface="Calibri"/>
                <a:ea typeface="Calibri"/>
                <a:cs typeface="Calibri"/>
                <a:sym typeface="Calibri"/>
              </a:defRPr>
            </a:pPr>
            <a:r>
              <a:t>	“I am Dave.”</a:t>
            </a:r>
          </a:p>
          <a:p>
            <a:pPr marL="0" indent="0" defTabSz="457200">
              <a:lnSpc>
                <a:spcPct val="80000"/>
              </a:lnSpc>
              <a:spcBef>
                <a:spcPts val="500"/>
              </a:spcBef>
              <a:buSzTx/>
              <a:buFont typeface="Arial"/>
              <a:buNone/>
              <a:defRPr sz="2400">
                <a:solidFill>
                  <a:srgbClr val="000000"/>
                </a:solidFill>
                <a:latin typeface="Calibri"/>
                <a:ea typeface="Calibri"/>
                <a:cs typeface="Calibri"/>
                <a:sym typeface="Calibri"/>
              </a:defRPr>
            </a:pPr>
          </a:p>
          <a:p>
            <a:pPr marL="0" indent="0" defTabSz="457200">
              <a:lnSpc>
                <a:spcPct val="80000"/>
              </a:lnSpc>
              <a:spcBef>
                <a:spcPts val="500"/>
              </a:spcBef>
              <a:buSzTx/>
              <a:buFont typeface="Arial"/>
              <a:buNone/>
              <a:defRPr sz="2400">
                <a:solidFill>
                  <a:srgbClr val="000000"/>
                </a:solidFill>
                <a:latin typeface="Calibri"/>
                <a:ea typeface="Calibri"/>
                <a:cs typeface="Calibri"/>
                <a:sym typeface="Calibri"/>
              </a:defRPr>
            </a:pPr>
            <a:r>
              <a:t>Counts for Sentences</a:t>
            </a:r>
          </a:p>
          <a:p>
            <a:pPr marL="0" indent="0" defTabSz="457200">
              <a:lnSpc>
                <a:spcPct val="80000"/>
              </a:lnSpc>
              <a:spcBef>
                <a:spcPts val="500"/>
              </a:spcBef>
              <a:buSzTx/>
              <a:buFont typeface="Arial"/>
              <a:buNone/>
              <a:defRPr sz="2400">
                <a:solidFill>
                  <a:srgbClr val="000000"/>
                </a:solidFill>
                <a:latin typeface="Calibri"/>
                <a:ea typeface="Calibri"/>
                <a:cs typeface="Calibri"/>
                <a:sym typeface="Calibri"/>
              </a:defRPr>
            </a:pPr>
            <a:r>
              <a:t>A: [1, 1, 1, 1, 1, 1, 0, 0, 0]</a:t>
            </a:r>
          </a:p>
          <a:p>
            <a:pPr marL="0" indent="0" defTabSz="457200">
              <a:lnSpc>
                <a:spcPct val="80000"/>
              </a:lnSpc>
              <a:spcBef>
                <a:spcPts val="500"/>
              </a:spcBef>
              <a:buSzTx/>
              <a:buFont typeface="Arial"/>
              <a:buNone/>
              <a:defRPr sz="2400">
                <a:solidFill>
                  <a:srgbClr val="000000"/>
                </a:solidFill>
                <a:latin typeface="Calibri"/>
                <a:ea typeface="Calibri"/>
                <a:cs typeface="Calibri"/>
                <a:sym typeface="Calibri"/>
              </a:defRPr>
            </a:pPr>
            <a:r>
              <a:t>B: [0, 0, 1, 1, 1, 1, 1, 1, 1]</a:t>
            </a:r>
          </a:p>
          <a:p>
            <a:pPr marL="0" indent="0" defTabSz="457200">
              <a:lnSpc>
                <a:spcPct val="80000"/>
              </a:lnSpc>
              <a:spcBef>
                <a:spcPts val="500"/>
              </a:spcBef>
              <a:buSzTx/>
              <a:buFont typeface="Arial"/>
              <a:buNone/>
              <a:defRPr sz="2400">
                <a:solidFill>
                  <a:srgbClr val="000000"/>
                </a:solidFill>
                <a:latin typeface="Calibri"/>
                <a:ea typeface="Calibri"/>
                <a:cs typeface="Calibri"/>
                <a:sym typeface="Calibri"/>
              </a:defRPr>
            </a:pPr>
            <a:r>
              <a:t>C: [0, 0, 0, 0, 0, 0, 1, 1, 1]</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2" name="Shape 162"/>
          <p:cNvSpPr/>
          <p:nvPr>
            <p:ph type="title"/>
          </p:nvPr>
        </p:nvSpPr>
        <p:spPr>
          <a:prstGeom prst="rect">
            <a:avLst/>
          </a:prstGeom>
        </p:spPr>
        <p:txBody>
          <a:bodyPr/>
          <a:lstStyle>
            <a:lvl1pPr defTabSz="543305">
              <a:spcBef>
                <a:spcPts val="2100"/>
              </a:spcBef>
              <a:defRPr sz="4836"/>
            </a:lvl1pPr>
          </a:lstStyle>
          <a:p>
            <a:pPr/>
            <a:r>
              <a:t>Word Frequency / Bag Of Words</a:t>
            </a:r>
          </a:p>
        </p:txBody>
      </p:sp>
      <p:sp>
        <p:nvSpPr>
          <p:cNvPr id="163" name="Shape 163"/>
          <p:cNvSpPr/>
          <p:nvPr>
            <p:ph type="body" sz="half" idx="4294967295"/>
          </p:nvPr>
        </p:nvSpPr>
        <p:spPr>
          <a:xfrm>
            <a:off x="1168400" y="2463800"/>
            <a:ext cx="8229600" cy="4525963"/>
          </a:xfrm>
          <a:prstGeom prst="rect">
            <a:avLst/>
          </a:prstGeom>
        </p:spPr>
        <p:txBody>
          <a:bodyPr lIns="45719" tIns="45719" rIns="45719" bIns="45719"/>
          <a:lstStyle/>
          <a:p>
            <a:pPr marL="0" indent="0" defTabSz="457200">
              <a:lnSpc>
                <a:spcPct val="80000"/>
              </a:lnSpc>
              <a:spcBef>
                <a:spcPts val="600"/>
              </a:spcBef>
              <a:buSzTx/>
              <a:buFont typeface="Arial"/>
              <a:buNone/>
              <a:defRPr sz="2700">
                <a:solidFill>
                  <a:srgbClr val="000000"/>
                </a:solidFill>
                <a:latin typeface="Calibri"/>
                <a:ea typeface="Calibri"/>
                <a:cs typeface="Calibri"/>
                <a:sym typeface="Calibri"/>
              </a:defRPr>
            </a:pPr>
            <a:r>
              <a:t>A: [1, 1, 1, 1, 1, 1, 0, 0, 0]</a:t>
            </a:r>
          </a:p>
          <a:p>
            <a:pPr marL="0" indent="0" defTabSz="457200">
              <a:lnSpc>
                <a:spcPct val="80000"/>
              </a:lnSpc>
              <a:spcBef>
                <a:spcPts val="600"/>
              </a:spcBef>
              <a:buSzTx/>
              <a:buFont typeface="Arial"/>
              <a:buNone/>
              <a:defRPr sz="2700">
                <a:solidFill>
                  <a:srgbClr val="000000"/>
                </a:solidFill>
                <a:latin typeface="Calibri"/>
                <a:ea typeface="Calibri"/>
                <a:cs typeface="Calibri"/>
                <a:sym typeface="Calibri"/>
              </a:defRPr>
            </a:pPr>
            <a:r>
              <a:t>B: [0, 0, 1, 1, 1, 1, 1, 1, 1]</a:t>
            </a:r>
          </a:p>
          <a:p>
            <a:pPr marL="0" indent="0" defTabSz="457200">
              <a:lnSpc>
                <a:spcPct val="80000"/>
              </a:lnSpc>
              <a:spcBef>
                <a:spcPts val="600"/>
              </a:spcBef>
              <a:buSzTx/>
              <a:buFont typeface="Arial"/>
              <a:buNone/>
              <a:defRPr sz="2700">
                <a:solidFill>
                  <a:srgbClr val="000000"/>
                </a:solidFill>
                <a:latin typeface="Calibri"/>
                <a:ea typeface="Calibri"/>
                <a:cs typeface="Calibri"/>
                <a:sym typeface="Calibri"/>
              </a:defRPr>
            </a:pPr>
            <a:r>
              <a:t>C: [0, 0, 0, 0, 0, 0, 1, 1, 1]</a:t>
            </a:r>
          </a:p>
          <a:p>
            <a:pPr marL="0" indent="0" defTabSz="457200">
              <a:lnSpc>
                <a:spcPct val="80000"/>
              </a:lnSpc>
              <a:spcBef>
                <a:spcPts val="600"/>
              </a:spcBef>
              <a:buSzTx/>
              <a:buFont typeface="Arial"/>
              <a:buNone/>
              <a:defRPr sz="2700">
                <a:solidFill>
                  <a:srgbClr val="000000"/>
                </a:solidFill>
                <a:latin typeface="Calibri"/>
                <a:ea typeface="Calibri"/>
                <a:cs typeface="Calibri"/>
                <a:sym typeface="Calibri"/>
              </a:defRPr>
            </a:pPr>
          </a:p>
          <a:p>
            <a:pPr marL="0" indent="0" defTabSz="457200">
              <a:lnSpc>
                <a:spcPct val="80000"/>
              </a:lnSpc>
              <a:spcBef>
                <a:spcPts val="600"/>
              </a:spcBef>
              <a:buSzTx/>
              <a:buFont typeface="Arial"/>
              <a:buNone/>
              <a:defRPr sz="2700">
                <a:solidFill>
                  <a:srgbClr val="000000"/>
                </a:solidFill>
                <a:latin typeface="Calibri"/>
                <a:ea typeface="Calibri"/>
                <a:cs typeface="Calibri"/>
                <a:sym typeface="Calibri"/>
              </a:defRPr>
            </a:pPr>
            <a:r>
              <a:t>A and C are inverses – share nothing.</a:t>
            </a:r>
          </a:p>
          <a:p>
            <a:pPr marL="0" indent="0" defTabSz="457200">
              <a:lnSpc>
                <a:spcPct val="80000"/>
              </a:lnSpc>
              <a:spcBef>
                <a:spcPts val="600"/>
              </a:spcBef>
              <a:buSzTx/>
              <a:buFont typeface="Arial"/>
              <a:buNone/>
              <a:defRPr sz="2700">
                <a:solidFill>
                  <a:srgbClr val="000000"/>
                </a:solidFill>
                <a:latin typeface="Calibri"/>
                <a:ea typeface="Calibri"/>
                <a:cs typeface="Calibri"/>
                <a:sym typeface="Calibri"/>
              </a:defRPr>
            </a:pPr>
            <a:r>
              <a:t>B shares 4 terms with A</a:t>
            </a:r>
          </a:p>
          <a:p>
            <a:pPr marL="0" indent="0" defTabSz="457200">
              <a:lnSpc>
                <a:spcPct val="80000"/>
              </a:lnSpc>
              <a:spcBef>
                <a:spcPts val="600"/>
              </a:spcBef>
              <a:buSzTx/>
              <a:buFont typeface="Arial"/>
              <a:buNone/>
              <a:defRPr sz="2700">
                <a:solidFill>
                  <a:srgbClr val="000000"/>
                </a:solidFill>
                <a:latin typeface="Calibri"/>
                <a:ea typeface="Calibri"/>
                <a:cs typeface="Calibri"/>
                <a:sym typeface="Calibri"/>
              </a:defRPr>
            </a:pPr>
            <a:r>
              <a:t>C shares 5 terms with A</a:t>
            </a:r>
          </a:p>
          <a:p>
            <a:pPr marL="0" indent="0" defTabSz="457200">
              <a:lnSpc>
                <a:spcPct val="80000"/>
              </a:lnSpc>
              <a:spcBef>
                <a:spcPts val="600"/>
              </a:spcBef>
              <a:buSzTx/>
              <a:buFont typeface="Arial"/>
              <a:buNone/>
              <a:defRPr sz="2700">
                <a:solidFill>
                  <a:srgbClr val="000000"/>
                </a:solidFill>
                <a:latin typeface="Calibri"/>
                <a:ea typeface="Calibri"/>
                <a:cs typeface="Calibri"/>
                <a:sym typeface="Calibri"/>
              </a:defRPr>
            </a:pPr>
          </a:p>
          <a:p>
            <a:pPr marL="0" indent="0" defTabSz="457200">
              <a:lnSpc>
                <a:spcPct val="80000"/>
              </a:lnSpc>
              <a:spcBef>
                <a:spcPts val="600"/>
              </a:spcBef>
              <a:buSzTx/>
              <a:buFont typeface="Arial"/>
              <a:buNone/>
              <a:defRPr sz="2700">
                <a:solidFill>
                  <a:srgbClr val="000000"/>
                </a:solidFill>
                <a:latin typeface="Calibri"/>
                <a:ea typeface="Calibri"/>
                <a:cs typeface="Calibri"/>
                <a:sym typeface="Calibri"/>
              </a:defRPr>
            </a:pPr>
            <a:r>
              <a:t>Sentences Graphed by Similarity</a:t>
            </a:r>
          </a:p>
          <a:p>
            <a:pPr marL="0" indent="0" defTabSz="457200">
              <a:lnSpc>
                <a:spcPct val="80000"/>
              </a:lnSpc>
              <a:spcBef>
                <a:spcPts val="600"/>
              </a:spcBef>
              <a:buSzTx/>
              <a:buFont typeface="Arial"/>
              <a:buNone/>
              <a:defRPr sz="2700">
                <a:solidFill>
                  <a:srgbClr val="000000"/>
                </a:solidFill>
                <a:latin typeface="Calibri"/>
                <a:ea typeface="Calibri"/>
                <a:cs typeface="Calibri"/>
                <a:sym typeface="Calibri"/>
              </a:defRPr>
            </a:pPr>
            <a:r>
              <a:t>A------------------B----------C</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6" name="Shape 166"/>
          <p:cNvSpPr/>
          <p:nvPr>
            <p:ph type="title"/>
          </p:nvPr>
        </p:nvSpPr>
        <p:spPr>
          <a:prstGeom prst="rect">
            <a:avLst/>
          </a:prstGeom>
        </p:spPr>
        <p:txBody>
          <a:bodyPr/>
          <a:lstStyle>
            <a:lvl1pPr algn="ctr" defTabSz="233679">
              <a:lnSpc>
                <a:spcPct val="80000"/>
              </a:lnSpc>
              <a:spcBef>
                <a:spcPts val="0"/>
              </a:spcBef>
              <a:defRPr sz="4840">
                <a:solidFill>
                  <a:srgbClr val="5C5C5C"/>
                </a:solidFill>
              </a:defRPr>
            </a:lvl1pPr>
          </a:lstStyle>
          <a:p>
            <a:pPr/>
            <a:r>
              <a:t>Bag of Words in Voyant</a:t>
            </a:r>
          </a:p>
        </p:txBody>
      </p:sp>
      <p:pic>
        <p:nvPicPr>
          <p:cNvPr id="167" name="image1.png"/>
          <p:cNvPicPr>
            <a:picLocks noChangeAspect="1"/>
          </p:cNvPicPr>
          <p:nvPr/>
        </p:nvPicPr>
        <p:blipFill>
          <a:blip r:embed="rId2">
            <a:extLst/>
          </a:blip>
          <a:stretch>
            <a:fillRect/>
          </a:stretch>
        </p:blipFill>
        <p:spPr>
          <a:xfrm>
            <a:off x="3381623" y="2354028"/>
            <a:ext cx="5581154" cy="4153417"/>
          </a:xfrm>
          <a:prstGeom prst="rect">
            <a:avLst/>
          </a:prstGeom>
          <a:ln w="12700">
            <a:miter lim="400000"/>
          </a:ln>
        </p:spPr>
      </p:pic>
      <p:sp>
        <p:nvSpPr>
          <p:cNvPr id="168" name="Shape 168"/>
          <p:cNvSpPr/>
          <p:nvPr/>
        </p:nvSpPr>
        <p:spPr>
          <a:xfrm>
            <a:off x="5579350" y="7507135"/>
            <a:ext cx="1846100"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0"/>
              </a:spcBef>
              <a:defRPr spc="0" sz="1800">
                <a:solidFill>
                  <a:srgbClr val="000000"/>
                </a:solidFill>
                <a:latin typeface="Calibri"/>
                <a:ea typeface="Calibri"/>
                <a:cs typeface="Calibri"/>
                <a:sym typeface="Calibri"/>
              </a:defRPr>
            </a:lvl1pPr>
          </a:lstStyle>
          <a:p>
            <a:pPr/>
            <a:r>
              <a:t>voyant-tools.org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